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5"/>
  </p:notesMasterIdLst>
  <p:handoutMasterIdLst>
    <p:handoutMasterId r:id="rId26"/>
  </p:handoutMasterIdLst>
  <p:sldIdLst>
    <p:sldId id="421" r:id="rId2"/>
    <p:sldId id="428" r:id="rId3"/>
    <p:sldId id="422" r:id="rId4"/>
    <p:sldId id="382" r:id="rId5"/>
    <p:sldId id="385" r:id="rId6"/>
    <p:sldId id="420" r:id="rId7"/>
    <p:sldId id="411" r:id="rId8"/>
    <p:sldId id="412" r:id="rId9"/>
    <p:sldId id="419" r:id="rId10"/>
    <p:sldId id="403" r:id="rId11"/>
    <p:sldId id="405" r:id="rId12"/>
    <p:sldId id="417" r:id="rId13"/>
    <p:sldId id="401" r:id="rId14"/>
    <p:sldId id="402" r:id="rId15"/>
    <p:sldId id="415" r:id="rId16"/>
    <p:sldId id="423" r:id="rId17"/>
    <p:sldId id="424" r:id="rId18"/>
    <p:sldId id="426" r:id="rId19"/>
    <p:sldId id="414" r:id="rId20"/>
    <p:sldId id="416" r:id="rId21"/>
    <p:sldId id="427" r:id="rId22"/>
    <p:sldId id="398" r:id="rId23"/>
    <p:sldId id="275" r:id="rId24"/>
  </p:sldIdLst>
  <p:sldSz cx="12192000" cy="6858000"/>
  <p:notesSz cx="7010400" cy="9296400"/>
  <p:defaultTextStyle>
    <a:defPPr>
      <a:defRPr lang="fr-CA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ick C. Legault" initials="ACL" lastIdx="1" clrIdx="0">
    <p:extLst>
      <p:ext uri="{19B8F6BF-5375-455C-9EA6-DF929625EA0E}">
        <p15:presenceInfo xmlns:p15="http://schemas.microsoft.com/office/powerpoint/2012/main" userId="S::aclegault@dawsoncollege.qc.ca::416d2180-729d-4e77-9aba-a16c56ca89a9" providerId="AD"/>
      </p:ext>
    </p:extLst>
  </p:cmAuthor>
  <p:cmAuthor id="2" name="Adaptech Research Network" initials="ARN" lastIdx="1" clrIdx="1">
    <p:extLst>
      <p:ext uri="{19B8F6BF-5375-455C-9EA6-DF929625EA0E}">
        <p15:presenceInfo xmlns:p15="http://schemas.microsoft.com/office/powerpoint/2012/main" userId="1d07d7e648b1b8d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91103"/>
    <a:srgbClr val="CC6600"/>
    <a:srgbClr val="CC99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19" autoAdjust="0"/>
    <p:restoredTop sz="86359" autoAdjust="0"/>
  </p:normalViewPr>
  <p:slideViewPr>
    <p:cSldViewPr snapToGrid="0">
      <p:cViewPr varScale="1">
        <p:scale>
          <a:sx n="79" d="100"/>
          <a:sy n="79" d="100"/>
        </p:scale>
        <p:origin x="509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40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>
        <p:scale>
          <a:sx n="1" d="2"/>
          <a:sy n="1" d="2"/>
        </p:scale>
        <p:origin x="3379" y="605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612" y="0"/>
            <a:ext cx="3038595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8831584"/>
            <a:ext cx="3037401" cy="46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612" y="8831584"/>
            <a:ext cx="3038595" cy="46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94164601-6281-47D0-921F-0F42C8F89E2C}" type="slidenum">
              <a:rPr lang="fr-CA" altLang="fr-FR"/>
              <a:pPr>
                <a:defRPr/>
              </a:pPr>
              <a:t>‹#›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501129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002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405" y="4415791"/>
            <a:ext cx="5141597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83158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002" y="883158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DAE4E70F-697E-4098-ACB2-62C4FAF0F957}" type="slidenum">
              <a:rPr lang="fr-CA" altLang="fr-FR"/>
              <a:pPr>
                <a:defRPr/>
              </a:pPr>
              <a:t>‹#›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844553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1200150"/>
            <a:ext cx="5759450" cy="3240088"/>
          </a:xfrm>
          <a:ln/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  <a:lvl2pPr marL="777829" indent="-299166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2pPr>
            <a:lvl3pPr marL="1196659" indent="-239332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3pPr>
            <a:lvl4pPr marL="1675324" indent="-239332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4pPr>
            <a:lvl5pPr marL="2153989" indent="-239332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5pPr>
            <a:lvl6pPr marL="2632652" indent="-23933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6pPr>
            <a:lvl7pPr marL="3111316" indent="-23933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7pPr>
            <a:lvl8pPr marL="3589980" indent="-23933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8pPr>
            <a:lvl9pPr marL="4068643" indent="-23933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948507">
              <a:spcBef>
                <a:spcPct val="0"/>
              </a:spcBef>
              <a:defRPr/>
            </a:pPr>
            <a:fld id="{91861CFD-ECC4-4857-B9A2-9B12CBA1AF94}" type="slidenum">
              <a:rPr lang="fr-CA" altLang="fr-FR">
                <a:solidFill>
                  <a:srgbClr val="000000"/>
                </a:solidFill>
                <a:latin typeface="Tahoma" pitchFamily="34" charset="0"/>
              </a:rPr>
              <a:pPr defTabSz="948507">
                <a:spcBef>
                  <a:spcPct val="0"/>
                </a:spcBef>
                <a:defRPr/>
              </a:pPr>
              <a:t>1</a:t>
            </a:fld>
            <a:endParaRPr lang="fr-CA" altLang="fr-FR" dirty="0">
              <a:solidFill>
                <a:srgbClr val="000000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532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2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159023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8390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fr-CA" alt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254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7">
              <a:defRPr/>
            </a:pPr>
            <a:endParaRPr lang="fr-CA" noProof="0" dirty="0"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fr-CA" alt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86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5</a:t>
            </a:fld>
            <a:endParaRPr lang="fr-CA" altLang="fr-FR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FC03B1F8-4F88-4554-8634-D0C1808B54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982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6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8923429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7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68992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8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143766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9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643760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10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1092295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11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7319882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u="sng" kern="1200" dirty="0">
              <a:solidFill>
                <a:srgbClr val="1F4E7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12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3868005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13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39517688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14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6671640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15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761921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16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39466619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18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0271459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u="sng" kern="1200" dirty="0">
              <a:solidFill>
                <a:srgbClr val="1F4E7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20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6005749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22</a:t>
            </a:fld>
            <a:endParaRPr lang="fr-CA" altLang="fr-FR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5D8FFFF-97BB-4EBB-80F8-AFBDA89AD0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7324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:notes"/>
          <p:cNvSpPr txBox="1">
            <a:spLocks noGrp="1"/>
          </p:cNvSpPr>
          <p:nvPr>
            <p:ph type="body" idx="1"/>
          </p:nvPr>
        </p:nvSpPr>
        <p:spPr>
          <a:xfrm>
            <a:off x="1239099" y="3278826"/>
            <a:ext cx="6818205" cy="310625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0" name="Google Shape;19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7913" y="517525"/>
            <a:ext cx="4602162" cy="2589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19717" y="3648080"/>
            <a:ext cx="10447867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120215" y="3648074"/>
            <a:ext cx="10448392" cy="1228726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120217" y="5034508"/>
            <a:ext cx="10448393" cy="685800"/>
          </a:xfrm>
          <a:ln>
            <a:noFill/>
          </a:ln>
        </p:spPr>
        <p:txBody>
          <a:bodyPr/>
          <a:lstStyle>
            <a:lvl1pPr marL="0" indent="0" algn="r">
              <a:buNone/>
              <a:defRPr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0372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>
            <a:lvl1pPr marL="361942" indent="-361942">
              <a:buSzPct val="110000"/>
              <a:defRPr/>
            </a:lvl1pPr>
            <a:lvl2pPr marL="628635" indent="-354004">
              <a:buSzPct val="110000"/>
              <a:defRPr sz="3200"/>
            </a:lvl2pPr>
            <a:lvl3pPr marL="895328" indent="-301618">
              <a:buSzPct val="110000"/>
              <a:defRPr sz="2800"/>
            </a:lvl3pPr>
            <a:lvl4pPr marL="1162022" indent="-293681">
              <a:buSzPct val="110000"/>
              <a:defRPr sz="2400"/>
            </a:lvl4pPr>
            <a:lvl5pPr marL="1438239" indent="-295267">
              <a:buSzPct val="110000"/>
              <a:defRPr sz="20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>
          <a:xfrm>
            <a:off x="781054" y="6353180"/>
            <a:ext cx="1054955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11506200" y="6353180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040175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533400" y="1177863"/>
            <a:ext cx="10972800" cy="478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  <a:endParaRPr lang="en-US" alt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864704" y="6356355"/>
            <a:ext cx="10546241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06200" y="6469068"/>
            <a:ext cx="68580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609600" y="6198503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400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609600" y="1125538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sz="2400" dirty="0"/>
          </a:p>
        </p:txBody>
      </p:sp>
      <p:pic>
        <p:nvPicPr>
          <p:cNvPr id="1033" name="Picture 25" descr="Adaptech logo blue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7" y="6291910"/>
            <a:ext cx="440263" cy="44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79" indent="-357179" algn="l" rtl="0" eaLnBrk="0" fontAlgn="base" hangingPunct="0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284" indent="-347654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677" indent="-307967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784" indent="-298443" algn="l" rtl="0" eaLnBrk="0" fontAlgn="base" hangingPunct="0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890" indent="-288918" algn="l" rtl="0" eaLnBrk="0" fontAlgn="base" hangingPunct="0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879" indent="-18287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18287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30" indent="-18287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05" indent="-18287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daptech.org/wp-content/uploads/AIurlsFromAIMeeting.docx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hyperlink" Target="https://sigai.acm.org/static/aimatters/6-3/AIMatters-6-3-07-Martiniello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daptech.org/wp-content/uploads/AI_Disability_SearchReport.docx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scholarship.mcgill.ca/concern/articles/08612t39t?locale=en" TargetMode="External"/><Relationship Id="rId4" Type="http://schemas.openxmlformats.org/officeDocument/2006/relationships/hyperlink" Target="https://adaptech.org/wp-content/uploads/UseOfVirtualAssistantsForSchoolwork.docx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daptech.org/wp-content/uploads/SALTISEfichtenEtAl2021.pptx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daptech.org/wp-content/uploads/CSUN2021PresentationFINAL_FichtenJorgensen.pptx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scholarship.mcgill.ca/downloads/dn39x595h?locale=en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daptech.org/publications/coding-manual-what-237-post-secondary-students-said-about-their-technologies-for-schoolwork-in-2019-2020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redfame.com/journal/index.php/jets/article/download/5310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daptech.org/wp-content/uploads/sites/2/CRISPESH2021F-1.pptx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hyperlink" Target="https://www.youtube.com/watch?v=Z0S20H-JkMw" TargetMode="External"/><Relationship Id="rId4" Type="http://schemas.openxmlformats.org/officeDocument/2006/relationships/hyperlink" Target="https://adaptech.org/wp-content/uploads/CRISPESH2021E.pptx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hyperlink" Target="mailto:catherine.fichten@mcgill.ca" TargetMode="External"/><Relationship Id="rId7" Type="http://schemas.openxmlformats.org/officeDocument/2006/relationships/hyperlink" Target="http://www.adaptech.org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Eva.Libman@mcgill.ca" TargetMode="External"/><Relationship Id="rId5" Type="http://schemas.openxmlformats.org/officeDocument/2006/relationships/hyperlink" Target="mailto:richard.schmid@concordia.ca" TargetMode="External"/><Relationship Id="rId4" Type="http://schemas.openxmlformats.org/officeDocument/2006/relationships/hyperlink" Target="mailto:mjorgensen@dawsoncollege.q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ctrTitle"/>
          </p:nvPr>
        </p:nvSpPr>
        <p:spPr>
          <a:xfrm>
            <a:off x="270014" y="824659"/>
            <a:ext cx="11651972" cy="2212975"/>
          </a:xfrm>
        </p:spPr>
        <p:txBody>
          <a:bodyPr anchor="ctr"/>
          <a:lstStyle/>
          <a:p>
            <a:pPr algn="ctr">
              <a:spcAft>
                <a:spcPts val="4000"/>
              </a:spcAft>
            </a:pPr>
            <a:r>
              <a:rPr lang="en-CA" sz="4000" dirty="0">
                <a:solidFill>
                  <a:srgbClr val="0033CC"/>
                </a:solidFill>
                <a:effectLst/>
                <a:latin typeface="Arial" charset="0"/>
                <a:cs typeface="Arial" charset="0"/>
              </a:rPr>
              <a:t>AI Project Objectives, Goals Accomplishments</a:t>
            </a:r>
            <a:br>
              <a:rPr lang="en-CA" sz="4000" dirty="0">
                <a:solidFill>
                  <a:srgbClr val="0033CC"/>
                </a:solidFill>
                <a:effectLst/>
                <a:latin typeface="Arial" charset="0"/>
                <a:cs typeface="Arial" charset="0"/>
              </a:rPr>
            </a:br>
            <a:r>
              <a:rPr lang="en-CA" sz="2000" dirty="0"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x</a:t>
            </a:r>
            <a:br>
              <a:rPr lang="en-CA" sz="4000" dirty="0">
                <a:solidFill>
                  <a:srgbClr val="0033CC"/>
                </a:solidFill>
                <a:effectLst/>
                <a:latin typeface="Arial" charset="0"/>
                <a:cs typeface="Arial" charset="0"/>
              </a:rPr>
            </a:br>
            <a:r>
              <a:rPr lang="en-US" sz="3000" b="0" dirty="0">
                <a:solidFill>
                  <a:srgbClr val="0033CC"/>
                </a:solidFill>
                <a:effectLst/>
                <a:latin typeface="Arial" charset="0"/>
                <a:cs typeface="Arial" charset="0"/>
              </a:rPr>
              <a:t>How Can Virtual Assistants and AI-Based Smartphone Apps Help Post-Secondary Students with Disabilities Succeed in their Studies?</a:t>
            </a:r>
            <a:br>
              <a:rPr lang="en-US" sz="3000" b="0" dirty="0">
                <a:solidFill>
                  <a:srgbClr val="0033CC"/>
                </a:solidFill>
                <a:effectLst/>
                <a:latin typeface="Arial" charset="0"/>
                <a:cs typeface="Arial" charset="0"/>
              </a:rPr>
            </a:br>
            <a:br>
              <a:rPr lang="en-US" dirty="0">
                <a:effectLst/>
              </a:rPr>
            </a:br>
            <a:endParaRPr lang="en-US" altLang="en-US" sz="4000" noProof="0" dirty="0">
              <a:solidFill>
                <a:srgbClr val="0033CC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00" name="Connecteur droit 28" descr="Decorative.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>
            <a:off x="614569" y="2352510"/>
            <a:ext cx="10962861" cy="9939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9" name="Sous-titre 2">
            <a:extLst>
              <a:ext uri="{FF2B5EF4-FFF2-40B4-BE49-F238E27FC236}">
                <a16:creationId xmlns:a16="http://schemas.microsoft.com/office/drawing/2014/main" id="{41DEF88A-E397-4803-8234-C1B5836649E9}"/>
              </a:ext>
            </a:extLst>
          </p:cNvPr>
          <p:cNvSpPr txBox="1">
            <a:spLocks/>
          </p:cNvSpPr>
          <p:nvPr/>
        </p:nvSpPr>
        <p:spPr bwMode="auto">
          <a:xfrm>
            <a:off x="152401" y="2352510"/>
            <a:ext cx="11887198" cy="2391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62500" lnSpcReduction="20000"/>
          </a:bodyPr>
          <a:lstStyle>
            <a:lvl1pPr marL="0" indent="0" algn="r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20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3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3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None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None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1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Catherine Fichten</a:t>
            </a:r>
            <a:r>
              <a:rPr lang="en-US" sz="5100" noProof="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0" lang="en-US" sz="51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Mary </a:t>
            </a:r>
            <a:r>
              <a:rPr lang="en-US" sz="5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Jorgensen, David Pickup, </a:t>
            </a:r>
            <a:br>
              <a:rPr lang="en-US" sz="5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Richard Schmid, Eva Libman</a:t>
            </a:r>
          </a:p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endParaRPr kumimoji="0" lang="en-US" sz="51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Adaptech Research Network, Dawson College, Concordia University, McGill University</a:t>
            </a:r>
          </a:p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endParaRPr kumimoji="0" lang="en-US" sz="3600" b="0" i="0" u="none" strike="noStrike" kern="1200" cap="none" spc="0" normalizeH="0" baseline="30000" noProof="0" dirty="0">
              <a:ln>
                <a:noFill/>
              </a:ln>
              <a:solidFill>
                <a:srgbClr val="ACCBF9">
                  <a:lumMod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10082" y="4474669"/>
            <a:ext cx="10867348" cy="880049"/>
          </a:xfrm>
        </p:spPr>
        <p:txBody>
          <a:bodyPr>
            <a:normAutofit fontScale="92500"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  <a:defRPr/>
            </a:pPr>
            <a:r>
              <a:rPr lang="en-US" sz="2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 meeting of the PIA community of practice “Training Projects,” December 15, </a:t>
            </a:r>
            <a:r>
              <a:rPr lang="en-US" sz="2400" noProof="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</a:p>
          <a:p>
            <a:pPr algn="ctr">
              <a:lnSpc>
                <a:spcPts val="2000"/>
              </a:lnSpc>
              <a:spcAft>
                <a:spcPts val="0"/>
              </a:spcAft>
              <a:defRPr/>
            </a:pPr>
            <a:endParaRPr lang="en-US" sz="1900" noProof="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000"/>
              </a:lnSpc>
              <a:spcAft>
                <a:spcPts val="0"/>
              </a:spcAft>
              <a:defRPr/>
            </a:pPr>
            <a:endParaRPr lang="en-US" sz="1900" noProof="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Creative Commons License symbol for Attribution - Non Commercial- No Derivatives 4.0 International. Copyright is &#10;http://creativecommons.org/about &#10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595" y="5255046"/>
            <a:ext cx="1078646" cy="375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25" descr="Decorative.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7" y="5793474"/>
            <a:ext cx="618444" cy="689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Decorative.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8098" y="5843738"/>
            <a:ext cx="1897340" cy="589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Decorative.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8463" y="5758817"/>
            <a:ext cx="918712" cy="759238"/>
          </a:xfrm>
          <a:prstGeom prst="rect">
            <a:avLst/>
          </a:prstGeom>
        </p:spPr>
      </p:pic>
      <p:pic>
        <p:nvPicPr>
          <p:cNvPr id="4" name="Picture 3" descr="Decorative.">
            <a:extLst>
              <a:ext uri="{FF2B5EF4-FFF2-40B4-BE49-F238E27FC236}">
                <a16:creationId xmlns:a16="http://schemas.microsoft.com/office/drawing/2014/main" id="{69AD482F-CD69-4D3F-8A60-33DF7D71AE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4086" y="5829464"/>
            <a:ext cx="2479550" cy="617944"/>
          </a:xfrm>
          <a:prstGeom prst="rect">
            <a:avLst/>
          </a:prstGeom>
        </p:spPr>
      </p:pic>
      <p:pic>
        <p:nvPicPr>
          <p:cNvPr id="5" name="Picture 4" descr="Decorative.">
            <a:extLst>
              <a:ext uri="{FF2B5EF4-FFF2-40B4-BE49-F238E27FC236}">
                <a16:creationId xmlns:a16="http://schemas.microsoft.com/office/drawing/2014/main" id="{1F9F2B48-053A-4197-BE6C-406081E44F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0265" y="5758817"/>
            <a:ext cx="2108994" cy="75923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59398" y="73595"/>
            <a:ext cx="12098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dirty="0" err="1"/>
              <a:t>Fichten</a:t>
            </a:r>
            <a:r>
              <a:rPr lang="en-CA" sz="900" dirty="0"/>
              <a:t>, C., Jorgensen, M., Pickup, D., </a:t>
            </a:r>
            <a:r>
              <a:rPr lang="en-CA" sz="900" dirty="0" err="1"/>
              <a:t>Schmid</a:t>
            </a:r>
            <a:r>
              <a:rPr lang="en-CA" sz="900" dirty="0"/>
              <a:t>, R., &amp; </a:t>
            </a:r>
            <a:r>
              <a:rPr lang="en-CA" sz="900" dirty="0" err="1"/>
              <a:t>Libman</a:t>
            </a:r>
            <a:r>
              <a:rPr lang="en-CA" sz="900" dirty="0"/>
              <a:t>, E. (2021, December 15). </a:t>
            </a:r>
            <a:r>
              <a:rPr lang="en-CA" sz="900" i="1" dirty="0"/>
              <a:t>AI project objectives, goals, and accomplishments: How Can Virtual Assistants and AI-Based Smartphone Apps Help Post-Secondary Students with Disabilities Succeed in their Studies </a:t>
            </a:r>
            <a:r>
              <a:rPr lang="en-CA" sz="900" dirty="0"/>
              <a:t>[Invited speakers]? Last meeting of the PIA community of practice “Training Projects,” Montreal, QC, Canada.  </a:t>
            </a:r>
          </a:p>
        </p:txBody>
      </p:sp>
    </p:spTree>
    <p:extLst>
      <p:ext uri="{BB962C8B-B14F-4D97-AF65-F5344CB8AC3E}">
        <p14:creationId xmlns:p14="http://schemas.microsoft.com/office/powerpoint/2010/main" val="1020462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43501-7424-41BC-9341-5B22F82B4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E3661-447C-4C7A-875A-9DE5E67E9F2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Review objectives</a:t>
            </a:r>
          </a:p>
          <a:p>
            <a:r>
              <a:rPr lang="en-US" dirty="0"/>
              <a:t>Review tasks carried out</a:t>
            </a:r>
          </a:p>
          <a:p>
            <a:r>
              <a:rPr lang="en-US" dirty="0"/>
              <a:t>Review findings</a:t>
            </a:r>
          </a:p>
          <a:p>
            <a:r>
              <a:rPr lang="en-US" dirty="0"/>
              <a:t>Review implications </a:t>
            </a:r>
          </a:p>
          <a:p>
            <a:r>
              <a:rPr lang="en-US" dirty="0"/>
              <a:t>Review next steps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C3DAEF-7B8A-479A-A1EE-24450548BA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2</a:t>
            </a:fld>
            <a:endParaRPr lang="fr-FR" altLang="fr-F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A1DC1-467E-463D-8903-9729B272B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0845" y="1823278"/>
            <a:ext cx="2855916" cy="198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716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xfrm>
            <a:off x="11556077" y="6353180"/>
            <a:ext cx="685800" cy="385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32" indent="-28574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2971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160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349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3</a:t>
            </a:fld>
            <a:endParaRPr lang="fr-FR" altLang="fr-FR" sz="1400" dirty="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5179" y="332658"/>
            <a:ext cx="11161643" cy="684213"/>
          </a:xfrm>
        </p:spPr>
        <p:txBody>
          <a:bodyPr/>
          <a:lstStyle/>
          <a:p>
            <a:pPr>
              <a:defRPr/>
            </a:pPr>
            <a:r>
              <a:rPr lang="en-US" dirty="0"/>
              <a:t>Main Objectives of Project</a:t>
            </a:r>
          </a:p>
        </p:txBody>
      </p:sp>
      <p:sp>
        <p:nvSpPr>
          <p:cNvPr id="7" name="Content Placeholder 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 bwMode="auto">
          <a:xfrm>
            <a:off x="515179" y="1224963"/>
            <a:ext cx="11581165" cy="4920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ea typeface="Calibri" panose="020F0502020204030204" pitchFamily="34" charset="0"/>
              </a:rPr>
              <a:t>How AI can help post-secondary students with disabilities succeed in their academic work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ea typeface="Calibri" panose="020F0502020204030204" pitchFamily="34" charset="0"/>
              </a:rPr>
              <a:t>Identify AI-related info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ea typeface="Calibri" panose="020F0502020204030204" pitchFamily="34" charset="0"/>
              </a:rPr>
              <a:t>Advisory Board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ea typeface="Calibri" panose="020F0502020204030204" pitchFamily="34" charset="0"/>
              </a:rPr>
              <a:t>Literature reviews</a:t>
            </a:r>
          </a:p>
          <a:p>
            <a:pPr lvl="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ea typeface="Calibri" panose="020F0502020204030204" pitchFamily="34" charset="0"/>
              </a:rPr>
              <a:t>Systematic review</a:t>
            </a:r>
          </a:p>
          <a:p>
            <a:pPr lvl="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ea typeface="Calibri" panose="020F0502020204030204" pitchFamily="34" charset="0"/>
              </a:rPr>
              <a:t>Google search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ea typeface="Calibri" panose="020F0502020204030204" pitchFamily="34" charset="0"/>
              </a:rPr>
              <a:t>Identify 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uses of AI-based intelligent virtual assistants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Identify uses of AI-based smartphone apps and other technologies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Identify AI-based technologies that instructors can use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Prepare knowledge transfer</a:t>
            </a:r>
          </a:p>
          <a:p>
            <a:pPr marL="0" indent="0">
              <a:spcAft>
                <a:spcPts val="600"/>
              </a:spcAft>
              <a:buNone/>
            </a:pPr>
            <a:endParaRPr lang="en-US" sz="3500" dirty="0">
              <a:solidFill>
                <a:srgbClr val="002060"/>
              </a:solidFill>
            </a:endParaRPr>
          </a:p>
          <a:p>
            <a:pPr lvl="2">
              <a:spcBef>
                <a:spcPts val="1200"/>
              </a:spcBef>
              <a:spcAft>
                <a:spcPts val="1200"/>
              </a:spcAft>
            </a:pPr>
            <a:endParaRPr lang="en-US" sz="2700" dirty="0">
              <a:solidFill>
                <a:srgbClr val="002060"/>
              </a:solidFill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lang="en-US" sz="3500" dirty="0">
              <a:solidFill>
                <a:srgbClr val="002060"/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sz="3500" dirty="0">
              <a:solidFill>
                <a:srgbClr val="002060"/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sz="3500" dirty="0">
              <a:solidFill>
                <a:srgbClr val="002060"/>
              </a:solidFill>
            </a:endParaRPr>
          </a:p>
        </p:txBody>
      </p:sp>
      <p:pic>
        <p:nvPicPr>
          <p:cNvPr id="2" name="Picture 1" descr="Decorative.">
            <a:extLst>
              <a:ext uri="{FF2B5EF4-FFF2-40B4-BE49-F238E27FC236}">
                <a16:creationId xmlns:a16="http://schemas.microsoft.com/office/drawing/2014/main" id="{43B1E134-BE52-4AA0-A7E1-7134AAE56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4201" y="1946227"/>
            <a:ext cx="1571876" cy="25998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4573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32" indent="-28574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2971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160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349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4</a:t>
            </a:fld>
            <a:endParaRPr lang="fr-FR" altLang="fr-FR" sz="1400" dirty="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49258" y="234635"/>
            <a:ext cx="11293482" cy="684213"/>
          </a:xfrm>
        </p:spPr>
        <p:txBody>
          <a:bodyPr/>
          <a:lstStyle/>
          <a:p>
            <a:r>
              <a:rPr lang="en-US" noProof="0" dirty="0"/>
              <a:t>Advisory Board Meetings - Method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49258" y="1178625"/>
            <a:ext cx="11535507" cy="48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US" dirty="0">
                <a:solidFill>
                  <a:srgbClr val="002060"/>
                </a:solidFill>
              </a:rPr>
              <a:t>2 meetings via Zoom</a:t>
            </a:r>
            <a:endParaRPr lang="en-US" dirty="0"/>
          </a:p>
          <a:p>
            <a:pPr>
              <a:spcBef>
                <a:spcPts val="800"/>
              </a:spcBef>
            </a:pPr>
            <a:r>
              <a:rPr lang="en-US" dirty="0"/>
              <a:t>Total number of participants (n = 38)</a:t>
            </a:r>
          </a:p>
          <a:p>
            <a:pPr>
              <a:spcBef>
                <a:spcPts val="800"/>
              </a:spcBef>
            </a:pPr>
            <a:r>
              <a:rPr lang="en-US" dirty="0"/>
              <a:t>Diverse stakeholders </a:t>
            </a:r>
          </a:p>
          <a:p>
            <a:pPr lvl="1">
              <a:spcBef>
                <a:spcPts val="1400"/>
              </a:spcBef>
              <a:spcAft>
                <a:spcPts val="800"/>
              </a:spcAft>
            </a:pPr>
            <a:r>
              <a:rPr lang="en-US" sz="3600" noProof="0" dirty="0">
                <a:solidFill>
                  <a:srgbClr val="002060"/>
                </a:solidFill>
              </a:rPr>
              <a:t>Questions: AI-based technologies </a:t>
            </a:r>
          </a:p>
          <a:p>
            <a:pPr lvl="2">
              <a:spcBef>
                <a:spcPts val="1400"/>
              </a:spcBef>
              <a:spcAft>
                <a:spcPts val="800"/>
              </a:spcAft>
            </a:pPr>
            <a:r>
              <a:rPr lang="en-US" sz="3200" noProof="0" dirty="0">
                <a:solidFill>
                  <a:srgbClr val="002060"/>
                </a:solidFill>
              </a:rPr>
              <a:t>Currently used by postsecondary students with disabilities</a:t>
            </a:r>
          </a:p>
          <a:p>
            <a:pPr lvl="2">
              <a:spcBef>
                <a:spcPts val="1400"/>
              </a:spcBef>
              <a:spcAft>
                <a:spcPts val="800"/>
              </a:spcAft>
            </a:pPr>
            <a:r>
              <a:rPr lang="en-US" sz="3200" noProof="0" dirty="0">
                <a:solidFill>
                  <a:srgbClr val="002060"/>
                </a:solidFill>
              </a:rPr>
              <a:t>Rarely considered but could help students with disabilities</a:t>
            </a:r>
          </a:p>
          <a:p>
            <a:pPr lvl="2">
              <a:spcBef>
                <a:spcPts val="1400"/>
              </a:spcBef>
              <a:spcAft>
                <a:spcPts val="800"/>
              </a:spcAft>
            </a:pPr>
            <a:r>
              <a:rPr lang="en-US" sz="3200" noProof="0" dirty="0">
                <a:solidFill>
                  <a:srgbClr val="002060"/>
                </a:solidFill>
              </a:rPr>
              <a:t>Could help in the future</a:t>
            </a:r>
          </a:p>
          <a:p>
            <a:pPr>
              <a:spcBef>
                <a:spcPts val="800"/>
              </a:spcBef>
            </a:pPr>
            <a:endParaRPr lang="en-US" sz="3200" dirty="0"/>
          </a:p>
          <a:p>
            <a:pPr lvl="1">
              <a:spcBef>
                <a:spcPts val="800"/>
              </a:spcBef>
            </a:pPr>
            <a:endParaRPr lang="en-US" sz="3000" dirty="0">
              <a:solidFill>
                <a:srgbClr val="002060"/>
              </a:solidFill>
            </a:endParaRPr>
          </a:p>
        </p:txBody>
      </p:sp>
      <p:pic>
        <p:nvPicPr>
          <p:cNvPr id="3" name="Picture 2" descr="Decorative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9049" y="1696632"/>
            <a:ext cx="2407151" cy="18030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2923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4FBBCB-DD18-499B-9B7A-BE12809219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5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CBC33-B4BB-4B3C-B35B-80749A8CB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959" y="196641"/>
            <a:ext cx="11284082" cy="684213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Advisory Board Meetings - Results</a:t>
            </a:r>
            <a:endParaRPr lang="en-US" sz="39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D3185-3886-4F14-BB8C-D929C342A5C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72279" y="1268760"/>
            <a:ext cx="11847443" cy="5084420"/>
          </a:xfrm>
        </p:spPr>
        <p:txBody>
          <a:bodyPr/>
          <a:lstStyle/>
          <a:p>
            <a:pPr>
              <a:spcBef>
                <a:spcPts val="800"/>
              </a:spcBef>
              <a:spcAft>
                <a:spcPts val="0"/>
              </a:spcAft>
            </a:pPr>
            <a:r>
              <a:rPr lang="en-US" dirty="0"/>
              <a:t>AI tools used by postsecondary students</a:t>
            </a:r>
          </a:p>
          <a:p>
            <a:pPr lvl="1">
              <a:spcBef>
                <a:spcPts val="800"/>
              </a:spcBef>
              <a:spcAft>
                <a:spcPts val="0"/>
              </a:spcAft>
            </a:pPr>
            <a:r>
              <a:rPr lang="en-US" noProof="0" dirty="0">
                <a:solidFill>
                  <a:srgbClr val="002060"/>
                </a:solidFill>
              </a:rPr>
              <a:t>Chatbots</a:t>
            </a:r>
          </a:p>
          <a:p>
            <a:pPr lvl="1">
              <a:spcBef>
                <a:spcPts val="800"/>
              </a:spcBef>
              <a:spcAft>
                <a:spcPts val="0"/>
              </a:spcAft>
            </a:pPr>
            <a:r>
              <a:rPr lang="en-US" noProof="0" dirty="0"/>
              <a:t>Emotional, mental health, and medical regulation</a:t>
            </a:r>
          </a:p>
          <a:p>
            <a:pPr lvl="1">
              <a:spcBef>
                <a:spcPts val="800"/>
              </a:spcBef>
              <a:spcAft>
                <a:spcPts val="0"/>
              </a:spcAft>
            </a:pPr>
            <a:r>
              <a:rPr lang="en-US" sz="3600" noProof="0" dirty="0">
                <a:solidFill>
                  <a:srgbClr val="002060"/>
                </a:solidFill>
              </a:rPr>
              <a:t>Tools to increase speed &amp; efficiency of entering text</a:t>
            </a:r>
          </a:p>
          <a:p>
            <a:pPr lvl="1">
              <a:spcBef>
                <a:spcPts val="800"/>
              </a:spcBef>
              <a:spcAft>
                <a:spcPts val="0"/>
              </a:spcAft>
            </a:pPr>
            <a:r>
              <a:rPr lang="en-US" sz="3400" noProof="0" dirty="0">
                <a:solidFill>
                  <a:srgbClr val="002060"/>
                </a:solidFill>
              </a:rPr>
              <a:t>Accessing visual/textual information in alternative format</a:t>
            </a:r>
          </a:p>
          <a:p>
            <a:pPr lvl="1">
              <a:spcBef>
                <a:spcPts val="800"/>
              </a:spcBef>
              <a:spcAft>
                <a:spcPts val="0"/>
              </a:spcAft>
            </a:pPr>
            <a:r>
              <a:rPr lang="en-US" sz="3600" dirty="0">
                <a:solidFill>
                  <a:srgbClr val="002060"/>
                </a:solidFill>
              </a:rPr>
              <a:t>Accessing information in diverse formats</a:t>
            </a:r>
          </a:p>
          <a:p>
            <a:pPr lvl="2">
              <a:spcBef>
                <a:spcPts val="1200"/>
              </a:spcBef>
            </a:pPr>
            <a:endParaRPr lang="en-US" sz="2200" noProof="0" dirty="0">
              <a:solidFill>
                <a:srgbClr val="002060"/>
              </a:solidFill>
            </a:endParaRPr>
          </a:p>
          <a:p>
            <a:pPr lvl="2">
              <a:spcBef>
                <a:spcPts val="1200"/>
              </a:spcBef>
            </a:pPr>
            <a:endParaRPr lang="en-US" sz="3200" dirty="0">
              <a:solidFill>
                <a:srgbClr val="002060"/>
              </a:solidFill>
            </a:endParaRPr>
          </a:p>
          <a:p>
            <a:pPr lvl="2">
              <a:spcBef>
                <a:spcPts val="1200"/>
              </a:spcBef>
            </a:pPr>
            <a:endParaRPr lang="en-US" noProof="0" dirty="0">
              <a:solidFill>
                <a:srgbClr val="002060"/>
              </a:solidFill>
            </a:endParaRPr>
          </a:p>
          <a:p>
            <a:pPr lvl="1">
              <a:spcBef>
                <a:spcPts val="1200"/>
              </a:spcBef>
              <a:spcAft>
                <a:spcPts val="600"/>
              </a:spcAft>
            </a:pPr>
            <a:endParaRPr lang="en-US" noProof="0" dirty="0"/>
          </a:p>
        </p:txBody>
      </p:sp>
      <p:pic>
        <p:nvPicPr>
          <p:cNvPr id="6" name="Picture 5" descr="Decorative.">
            <a:extLst>
              <a:ext uri="{FF2B5EF4-FFF2-40B4-BE49-F238E27FC236}">
                <a16:creationId xmlns:a16="http://schemas.microsoft.com/office/drawing/2014/main" id="{285F23A1-2941-42AC-BE61-3BECE852A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323" y="1360360"/>
            <a:ext cx="1905718" cy="115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672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33035A-6995-4F52-9476-B48DAF0656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6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A94359-0990-4BCC-A414-332B69649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31" y="152402"/>
            <a:ext cx="11592909" cy="684213"/>
          </a:xfrm>
        </p:spPr>
        <p:txBody>
          <a:bodyPr/>
          <a:lstStyle/>
          <a:p>
            <a:r>
              <a:rPr lang="en-US" dirty="0"/>
              <a:t>Advisory Board Meetings: Knowledge Transfer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9C231-56AB-4F60-985F-62F1CCD6119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54057" y="1314997"/>
            <a:ext cx="11883886" cy="4888200"/>
          </a:xfrm>
        </p:spPr>
        <p:txBody>
          <a:bodyPr/>
          <a:lstStyle/>
          <a:p>
            <a:pPr marL="609593" lvl="1" indent="-342900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400" spc="-50" dirty="0">
                <a:solidFill>
                  <a:srgbClr val="1F4E79"/>
                </a:solidFill>
                <a:effectLst/>
                <a:highlight>
                  <a:srgbClr val="FFFF00"/>
                </a:highlight>
                <a:ea typeface="Calibri Light" panose="020F0302020204030204" pitchFamily="34" charset="0"/>
              </a:rPr>
              <a:t>On Adaptech web site</a:t>
            </a:r>
            <a:r>
              <a:rPr lang="en-US" sz="2800" kern="1400" spc="-50" dirty="0">
                <a:solidFill>
                  <a:srgbClr val="1F4E79"/>
                </a:solidFill>
                <a:effectLst/>
                <a:ea typeface="Calibri Light" panose="020F0302020204030204" pitchFamily="34" charset="0"/>
              </a:rPr>
              <a:t>: </a:t>
            </a:r>
            <a:r>
              <a:rPr lang="en-US" sz="2800" i="1" kern="1400" spc="-50" dirty="0">
                <a:solidFill>
                  <a:srgbClr val="1F4E79"/>
                </a:solidFill>
                <a:effectLst/>
                <a:ea typeface="Calibri Light" panose="020F0302020204030204" pitchFamily="34" charset="0"/>
              </a:rPr>
              <a:t>Canadian and international experts weigh in: An annotated list of AI-related resources for college and university students with and without disabilities</a:t>
            </a:r>
            <a:r>
              <a:rPr lang="en-US" sz="2800" i="1" kern="1400" spc="-50" dirty="0">
                <a:solidFill>
                  <a:srgbClr val="1F4E79"/>
                </a:solidFill>
                <a:ea typeface="Calibri Light" panose="020F0302020204030204" pitchFamily="34" charset="0"/>
              </a:rPr>
              <a:t>. Adaptech Research Network. </a:t>
            </a:r>
            <a:r>
              <a:rPr lang="en-US" sz="2000" u="sng" kern="1400" spc="-50" dirty="0">
                <a:solidFill>
                  <a:srgbClr val="1F4E79"/>
                </a:solidFill>
                <a:effectLst/>
                <a:ea typeface="Calibri Light" panose="020F0302020204030204" pitchFamily="34" charset="0"/>
                <a:hlinkClick r:id="rId3" tooltip="https://adaptech.org/wp-content/uploads/AIurlsFromAIMeeting.docx"/>
              </a:rPr>
              <a:t>https://adaptech.org/wp-content/uploads/AIurlsFromAIMeeting.docx</a:t>
            </a:r>
            <a:endParaRPr lang="en-US" sz="2000" u="sng" kern="1400" spc="-50" dirty="0">
              <a:solidFill>
                <a:srgbClr val="1F4E79"/>
              </a:solidFill>
              <a:effectLst/>
              <a:ea typeface="Calibri Light" panose="020F0302020204030204" pitchFamily="34" charset="0"/>
            </a:endParaRPr>
          </a:p>
          <a:p>
            <a:pPr marL="533386" lvl="2" indent="0">
              <a:spcBef>
                <a:spcPts val="600"/>
              </a:spcBef>
              <a:spcAft>
                <a:spcPts val="0"/>
              </a:spcAft>
              <a:buNone/>
            </a:pPr>
            <a:endParaRPr lang="en-US" sz="2000" kern="1400" spc="-50" dirty="0">
              <a:effectLst/>
              <a:ea typeface="Calibri Light" panose="020F0302020204030204" pitchFamily="34" charset="0"/>
            </a:endParaRPr>
          </a:p>
          <a:p>
            <a:pPr marL="609593" lvl="1" indent="-34290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400" spc="-50" dirty="0">
                <a:solidFill>
                  <a:srgbClr val="1F4E79"/>
                </a:solidFill>
                <a:highlight>
                  <a:srgbClr val="FFFF00"/>
                </a:highlight>
              </a:rPr>
              <a:t>Journal article</a:t>
            </a:r>
            <a:r>
              <a:rPr lang="en-US" sz="2800" kern="1400" spc="-50" dirty="0">
                <a:solidFill>
                  <a:srgbClr val="1F4E79"/>
                </a:solidFill>
              </a:rPr>
              <a:t>: Martiniello, N., Asuncion, J., Fichten, C., </a:t>
            </a:r>
            <a:br>
              <a:rPr lang="en-US" sz="2800" kern="1400" spc="-50" dirty="0">
                <a:solidFill>
                  <a:srgbClr val="1F4E79"/>
                </a:solidFill>
              </a:rPr>
            </a:br>
            <a:r>
              <a:rPr lang="en-US" sz="2800" kern="1400" spc="-50" dirty="0">
                <a:solidFill>
                  <a:srgbClr val="1F4E79"/>
                </a:solidFill>
              </a:rPr>
              <a:t>Jorgensen, M., Havel, A., Harvison, M., Legault, A., Lussier, </a:t>
            </a:r>
            <a:br>
              <a:rPr lang="en-US" sz="2800" kern="1400" spc="-50" dirty="0">
                <a:solidFill>
                  <a:srgbClr val="1F4E79"/>
                </a:solidFill>
              </a:rPr>
            </a:br>
            <a:r>
              <a:rPr lang="en-US" sz="2800" kern="1400" spc="-50" dirty="0">
                <a:solidFill>
                  <a:srgbClr val="1F4E79"/>
                </a:solidFill>
              </a:rPr>
              <a:t>A., &amp; Vo, C. (2020). Artificial intelligence for students in </a:t>
            </a:r>
            <a:br>
              <a:rPr lang="en-US" sz="2800" kern="1400" spc="-50" dirty="0">
                <a:solidFill>
                  <a:srgbClr val="1F4E79"/>
                </a:solidFill>
              </a:rPr>
            </a:br>
            <a:r>
              <a:rPr lang="en-US" sz="2800" kern="1400" spc="-50" dirty="0">
                <a:solidFill>
                  <a:srgbClr val="1F4E79"/>
                </a:solidFill>
              </a:rPr>
              <a:t>postsecondary education: A world of opportunity. </a:t>
            </a:r>
            <a:r>
              <a:rPr lang="en-US" sz="2800" i="1" kern="1400" spc="-50" dirty="0">
                <a:solidFill>
                  <a:srgbClr val="1F4E79"/>
                </a:solidFill>
              </a:rPr>
              <a:t>AI Matters, 6</a:t>
            </a:r>
            <a:r>
              <a:rPr lang="en-US" sz="2800" kern="1400" spc="-50" dirty="0">
                <a:solidFill>
                  <a:srgbClr val="1F4E79"/>
                </a:solidFill>
              </a:rPr>
              <a:t>(3), 17-29. </a:t>
            </a:r>
            <a:r>
              <a:rPr lang="en-US" sz="2000" u="sng" dirty="0">
                <a:solidFill>
                  <a:srgbClr val="3333FF"/>
                </a:solidFill>
                <a:effectLst/>
                <a:ea typeface="Calibri" panose="020F0502020204030204" pitchFamily="34" charset="0"/>
                <a:hlinkClick r:id="rId4" tooltip="https://sigai.acm.org/static/aimatters/6-3/AIMatters-6-3-07-Martiniello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https://sigai.acm.org/static/aimatters/6-3/AIMatters-6-3-07-Martiniello</a:t>
            </a:r>
            <a:r>
              <a:rPr lang="en-US" sz="2000" u="sng" dirty="0">
                <a:solidFill>
                  <a:srgbClr val="002060"/>
                </a:solidFill>
                <a:effectLst/>
                <a:ea typeface="Calibri" panose="020F0502020204030204" pitchFamily="34" charset="0"/>
                <a:hlinkClick r:id="rId4" tooltip="https://sigai.acm.org/static/aimatters/6-3/AIMatters-6-3-07-Martiniello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000" u="sng" dirty="0">
                <a:solidFill>
                  <a:srgbClr val="3333FF"/>
                </a:solidFill>
                <a:effectLst/>
                <a:ea typeface="Calibri" panose="020F0502020204030204" pitchFamily="34" charset="0"/>
                <a:hlinkClick r:id="rId4" tooltip="https://sigai.acm.org/static/aimatters/6-3/AIMatters-6-3-07-Martiniello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pdf</a:t>
            </a:r>
            <a:endParaRPr lang="en-US" sz="3000" kern="1400" spc="-50" dirty="0">
              <a:solidFill>
                <a:srgbClr val="3333FF"/>
              </a:solidFill>
              <a:effectLst/>
              <a:ea typeface="Calibri Light" panose="020F0302020204030204" pitchFamily="34" charset="0"/>
            </a:endParaRPr>
          </a:p>
          <a:p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Picture 4" descr="Decorative.">
            <a:extLst>
              <a:ext uri="{FF2B5EF4-FFF2-40B4-BE49-F238E27FC236}">
                <a16:creationId xmlns:a16="http://schemas.microsoft.com/office/drawing/2014/main" id="{CB2CD899-28BD-4085-AC3D-1F7EF305A9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4487" y="3429000"/>
            <a:ext cx="1601966" cy="106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130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7</a:t>
            </a:fld>
            <a:endParaRPr lang="fr-FR" alt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3116"/>
            <a:ext cx="10972800" cy="909827"/>
          </a:xfrm>
        </p:spPr>
        <p:txBody>
          <a:bodyPr/>
          <a:lstStyle/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Literature Reviews: Systematic Review</a:t>
            </a:r>
            <a:br>
              <a:rPr lang="en-US" sz="2800" dirty="0">
                <a:solidFill>
                  <a:srgbClr val="002060"/>
                </a:solidFill>
              </a:rPr>
            </a:b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01268" y="1131344"/>
            <a:ext cx="11789465" cy="5221835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200" dirty="0">
                <a:solidFill>
                  <a:srgbClr val="002060"/>
                </a:solidFill>
              </a:rPr>
              <a:t>What does the scientific literature say? </a:t>
            </a:r>
          </a:p>
          <a:p>
            <a:pPr lvl="1"/>
            <a:r>
              <a:rPr lang="en-CA" dirty="0"/>
              <a:t>Total = 41 articles</a:t>
            </a:r>
          </a:p>
          <a:p>
            <a:pPr lvl="2"/>
            <a:r>
              <a:rPr lang="en-CA" dirty="0"/>
              <a:t>Empirical = 20; relevant 6</a:t>
            </a:r>
          </a:p>
          <a:p>
            <a:pPr lvl="2"/>
            <a:r>
              <a:rPr lang="en-CA" dirty="0"/>
              <a:t>Conceptual = 21; relevant 13</a:t>
            </a:r>
          </a:p>
          <a:p>
            <a:pPr lvl="1"/>
            <a:r>
              <a:rPr lang="en-CA" dirty="0"/>
              <a:t>Empirical studies</a:t>
            </a:r>
          </a:p>
          <a:p>
            <a:pPr lvl="2"/>
            <a:r>
              <a:rPr lang="en-CA" dirty="0"/>
              <a:t>Methods are varied</a:t>
            </a:r>
          </a:p>
          <a:p>
            <a:pPr lvl="3"/>
            <a:r>
              <a:rPr lang="en-US" dirty="0">
                <a:solidFill>
                  <a:srgbClr val="002060"/>
                </a:solidFill>
              </a:rPr>
              <a:t>Focus on tool development, usability, and effectiveness</a:t>
            </a:r>
            <a:endParaRPr lang="en-CA" dirty="0"/>
          </a:p>
          <a:p>
            <a:pPr lvl="2"/>
            <a:r>
              <a:rPr lang="en-CA" dirty="0"/>
              <a:t>Most are quantitative</a:t>
            </a:r>
          </a:p>
          <a:p>
            <a:pPr lvl="1"/>
            <a:r>
              <a:rPr lang="en-CA" dirty="0"/>
              <a:t>Disability groups studied</a:t>
            </a:r>
          </a:p>
          <a:p>
            <a:pPr lvl="2"/>
            <a:r>
              <a:rPr lang="en-CA" dirty="0"/>
              <a:t>Hearing and visual impairments, ASD, chronic health, etc.</a:t>
            </a:r>
          </a:p>
          <a:p>
            <a:pPr marL="274631" lvl="1" indent="0">
              <a:buNone/>
            </a:pPr>
            <a:r>
              <a:rPr lang="en-CA" sz="2800" dirty="0"/>
              <a:t> </a:t>
            </a:r>
          </a:p>
        </p:txBody>
      </p:sp>
      <p:pic>
        <p:nvPicPr>
          <p:cNvPr id="5" name="Picture 4" descr="Decorative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3132" y="2222182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561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B4085-4F87-804F-A8BD-5396990AA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7985"/>
            <a:ext cx="10972800" cy="684213"/>
          </a:xfrm>
        </p:spPr>
        <p:txBody>
          <a:bodyPr/>
          <a:lstStyle/>
          <a:p>
            <a:r>
              <a:rPr lang="en-US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Literature Reviews: Google Searches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B2E1F-4FD4-5B4C-B5BB-D1820A616AB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7624" y="1035330"/>
            <a:ext cx="11376752" cy="4991586"/>
          </a:xfrm>
        </p:spPr>
        <p:txBody>
          <a:bodyPr/>
          <a:lstStyle/>
          <a:p>
            <a:pPr lvl="1">
              <a:spcBef>
                <a:spcPts val="0"/>
              </a:spcBef>
            </a:pPr>
            <a:r>
              <a:rPr lang="en-CA" sz="4000" dirty="0"/>
              <a:t>Google searches</a:t>
            </a:r>
          </a:p>
          <a:p>
            <a:pPr lvl="2">
              <a:spcBef>
                <a:spcPts val="0"/>
              </a:spcBef>
            </a:pPr>
            <a:r>
              <a:rPr lang="en-CA" sz="3600" dirty="0"/>
              <a:t>Intelligent virtual assistant functions</a:t>
            </a:r>
          </a:p>
          <a:p>
            <a:pPr lvl="2">
              <a:spcBef>
                <a:spcPts val="0"/>
              </a:spcBef>
            </a:pPr>
            <a:r>
              <a:rPr lang="en-CA" sz="3600" dirty="0"/>
              <a:t>AI-based tools for PC, Mac, iOS and Android</a:t>
            </a:r>
          </a:p>
          <a:p>
            <a:pPr lvl="3"/>
            <a:r>
              <a:rPr lang="en-CA" sz="3200" dirty="0"/>
              <a:t>Built-in features</a:t>
            </a:r>
          </a:p>
          <a:p>
            <a:pPr lvl="4"/>
            <a:r>
              <a:rPr lang="en-CA" sz="2800" dirty="0"/>
              <a:t>Text-to-speech (e.g., Voiceover)</a:t>
            </a:r>
          </a:p>
          <a:p>
            <a:pPr lvl="4"/>
            <a:r>
              <a:rPr lang="en-CA" sz="2800" dirty="0"/>
              <a:t>Speech-to-text (e.g., Microsoft 365)</a:t>
            </a:r>
          </a:p>
          <a:p>
            <a:pPr lvl="3"/>
            <a:r>
              <a:rPr lang="en-CA" sz="3200" dirty="0"/>
              <a:t>Apps</a:t>
            </a:r>
          </a:p>
          <a:p>
            <a:pPr lvl="4"/>
            <a:r>
              <a:rPr lang="en-CA" sz="2800" dirty="0"/>
              <a:t>Scanning and OCR (e.g.,  Seeing AI, Office Lens)</a:t>
            </a:r>
          </a:p>
          <a:p>
            <a:pPr lvl="4"/>
            <a:r>
              <a:rPr lang="en-CA" sz="2800" dirty="0"/>
              <a:t>Word prediction (e.g., Gmail)</a:t>
            </a:r>
          </a:p>
          <a:p>
            <a:pPr lvl="4"/>
            <a:r>
              <a:rPr lang="en-CA" sz="2800" dirty="0"/>
              <a:t>Captioning (e.g., Otter.ai)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EFB76F-40EA-324D-ABD1-9E4FAD204D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8</a:t>
            </a:fld>
            <a:endParaRPr lang="fr-FR" altLang="fr-FR" dirty="0"/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3C54BE9-B701-4709-B5F5-862BE67FEF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395" y="2979436"/>
            <a:ext cx="3334805" cy="175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794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0131A-A372-479A-B910-D79863ED9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US" dirty="0"/>
              <a:t>Literature Reviews: Knowledge Transfer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34A9E-2239-4B93-B0CA-AB0D851BE2F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33400" y="1228618"/>
            <a:ext cx="10972800" cy="4888200"/>
          </a:xfrm>
        </p:spPr>
        <p:txBody>
          <a:bodyPr/>
          <a:lstStyle/>
          <a:p>
            <a:pPr marL="444500" marR="0" indent="-444500">
              <a:spcBef>
                <a:spcPts val="0"/>
              </a:spcBef>
              <a:spcAft>
                <a:spcPts val="0"/>
              </a:spcAft>
              <a:tabLst>
                <a:tab pos="2971800" algn="ctr"/>
                <a:tab pos="5943600" algn="r"/>
              </a:tabLst>
            </a:pPr>
            <a:r>
              <a:rPr lang="en-US" sz="2400" kern="0" dirty="0">
                <a:solidFill>
                  <a:srgbClr val="1F4E79"/>
                </a:solidFill>
                <a:highlight>
                  <a:srgbClr val="FFFF00"/>
                </a:highlight>
              </a:rPr>
              <a:t>On Adaptech web site</a:t>
            </a:r>
            <a:r>
              <a:rPr lang="en-US" sz="2400" dirty="0">
                <a:solidFill>
                  <a:srgbClr val="1F4E79"/>
                </a:solidFill>
              </a:rPr>
              <a:t>: </a:t>
            </a:r>
            <a:r>
              <a:rPr lang="en-CA" sz="2400" dirty="0">
                <a:solidFill>
                  <a:srgbClr val="1F4E79"/>
                </a:solidFill>
              </a:rPr>
              <a:t>Concordia’s CSLP Systematic Review Team. (2021). Systematic Review: </a:t>
            </a:r>
            <a:r>
              <a:rPr lang="en-CA" sz="2400" i="1" dirty="0">
                <a:solidFill>
                  <a:srgbClr val="1F4E79"/>
                </a:solidFill>
              </a:rPr>
              <a:t>How can virtual assistants and AI-based smartphone apps help post-secondary students with disabilities succeed in their studies. </a:t>
            </a:r>
            <a:r>
              <a:rPr lang="en-US" sz="2000" kern="0" dirty="0">
                <a:solidFill>
                  <a:srgbClr val="1F4E79"/>
                </a:solidFill>
                <a:hlinkClick r:id="rId3" tooltip="https://adaptech.org/wp-content/uploads/AI_Disability_SearchReport.docx"/>
              </a:rPr>
              <a:t>https://adaptech.org/wp-content</a:t>
            </a:r>
            <a:r>
              <a:rPr lang="en-US" sz="2000" dirty="0">
                <a:solidFill>
                  <a:srgbClr val="3333FF"/>
                </a:solidFill>
                <a:hlinkClick r:id="rId3" tooltip="https://adaptech.org/wp-content/uploads/AI_Disability_SearchReport.docx"/>
              </a:rPr>
              <a:t>/uploads/AI_Disability_SearchReport.docx</a:t>
            </a:r>
            <a:endParaRPr lang="en-US" sz="2000" dirty="0">
              <a:solidFill>
                <a:srgbClr val="3333FF"/>
              </a:solidFill>
            </a:endParaRPr>
          </a:p>
          <a:p>
            <a:pPr marL="444500" marR="0" indent="-444500">
              <a:spcBef>
                <a:spcPts val="0"/>
              </a:spcBef>
              <a:spcAft>
                <a:spcPts val="0"/>
              </a:spcAft>
              <a:tabLst>
                <a:tab pos="2971800" algn="ctr"/>
                <a:tab pos="5943600" algn="r"/>
              </a:tabLst>
            </a:pPr>
            <a:endParaRPr lang="en-US" sz="2000" dirty="0">
              <a:solidFill>
                <a:srgbClr val="3333FF"/>
              </a:solidFill>
            </a:endParaRPr>
          </a:p>
          <a:p>
            <a:pPr marL="457200" indent="-457200">
              <a:spcBef>
                <a:spcPts val="0"/>
              </a:spcBef>
              <a:spcAft>
                <a:spcPts val="0"/>
              </a:spcAft>
            </a:pPr>
            <a:r>
              <a:rPr lang="en-US" sz="2400" kern="0" dirty="0">
                <a:solidFill>
                  <a:srgbClr val="1F4E79"/>
                </a:solidFill>
                <a:highlight>
                  <a:srgbClr val="FFFF00"/>
                </a:highlight>
              </a:rPr>
              <a:t>On Adaptech web site</a:t>
            </a:r>
            <a:r>
              <a:rPr lang="en-US" sz="2400" kern="0" dirty="0">
                <a:solidFill>
                  <a:srgbClr val="1F4E79"/>
                </a:solidFill>
              </a:rPr>
              <a:t>: </a:t>
            </a:r>
            <a:r>
              <a:rPr lang="en-CA" sz="2400" kern="0" dirty="0">
                <a:solidFill>
                  <a:srgbClr val="1F4E79"/>
                </a:solidFill>
              </a:rPr>
              <a:t>Vo, C. (2021, January 28). </a:t>
            </a:r>
            <a:r>
              <a:rPr lang="en-CA" sz="2400" i="1" kern="0" dirty="0">
                <a:solidFill>
                  <a:srgbClr val="1F4E79"/>
                </a:solidFill>
              </a:rPr>
              <a:t>Use of virtual assistants for schoolwork</a:t>
            </a:r>
            <a:r>
              <a:rPr lang="en-CA" sz="2400" kern="0" dirty="0">
                <a:solidFill>
                  <a:srgbClr val="1F4E79"/>
                </a:solidFill>
              </a:rPr>
              <a:t>. Adaptech Research Network. </a:t>
            </a:r>
            <a:r>
              <a:rPr lang="en-US" sz="2000" u="sng" kern="1400" spc="-50" dirty="0">
                <a:solidFill>
                  <a:srgbClr val="1F4E79"/>
                </a:solidFill>
                <a:ea typeface="Calibri Light" panose="020F0302020204030204" pitchFamily="34" charset="0"/>
                <a:hlinkClick r:id="rId4" tooltip="https://adaptech.org/wp-content/uploads/UseOfVirtualAssistantsForSchoolwork.docx"/>
              </a:rPr>
              <a:t>https://adaptech.org/wp-content/uploads/UseOfVirtualAssistantsForSchoolwork.docx</a:t>
            </a:r>
            <a:r>
              <a:rPr lang="en-US" sz="2000" kern="1400" spc="-50" dirty="0">
                <a:solidFill>
                  <a:srgbClr val="1F4E79"/>
                </a:solidFill>
                <a:ea typeface="Calibri Light" panose="020F0302020204030204" pitchFamily="34" charset="0"/>
              </a:rPr>
              <a:t>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kern="1400" spc="-50" dirty="0">
              <a:solidFill>
                <a:srgbClr val="1F4E79"/>
              </a:solidFill>
              <a:ea typeface="Calibri Light" panose="020F0302020204030204" pitchFamily="34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r>
              <a:rPr lang="en-US" sz="2400" kern="0" dirty="0">
                <a:solidFill>
                  <a:srgbClr val="1F4E79"/>
                </a:solidFill>
                <a:highlight>
                  <a:srgbClr val="FFFF00"/>
                </a:highlight>
              </a:rPr>
              <a:t>Journal article: </a:t>
            </a:r>
            <a:r>
              <a:rPr lang="en-US" sz="2400" kern="0" dirty="0">
                <a:solidFill>
                  <a:srgbClr val="1F4E79"/>
                </a:solidFill>
              </a:rPr>
              <a:t>Fichten, C., Pickup, D., Asuncion, J., Jorgensen, M., Vo, C., Legault, A., Libman, E. &amp; Concordia University’s CSLP Systematic Review Team. (in press). State of the research on artificial intelligence based apps for post-secondary students with disabilities. </a:t>
            </a:r>
            <a:r>
              <a:rPr lang="en-US" sz="2400" i="1" kern="0" dirty="0">
                <a:solidFill>
                  <a:srgbClr val="1F4E79"/>
                </a:solidFill>
              </a:rPr>
              <a:t>Exceptionality Education International.</a:t>
            </a:r>
            <a:r>
              <a:rPr lang="en-US" sz="2400" kern="0" dirty="0">
                <a:solidFill>
                  <a:srgbClr val="1F4E79"/>
                </a:solidFill>
              </a:rPr>
              <a:t> </a:t>
            </a:r>
            <a:r>
              <a:rPr lang="en-US" sz="2000" u="sng" kern="1400" spc="-50" dirty="0">
                <a:solidFill>
                  <a:srgbClr val="0033C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https://escholarship.mcgill.ca/concern/articles/08612t39t?locale=en</a:t>
            </a:r>
            <a:r>
              <a:rPr lang="en-US" sz="2000" u="sng" kern="1400" spc="-50" dirty="0">
                <a:solidFill>
                  <a:srgbClr val="0033CC"/>
                </a:solidFill>
              </a:rPr>
              <a:t>  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2000" u="sng" kern="1400" spc="-50" dirty="0">
              <a:solidFill>
                <a:srgbClr val="0033CC"/>
              </a:solidFill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</a:pPr>
            <a:endParaRPr lang="en-US" sz="2000" u="sng" kern="1400" spc="-50" dirty="0">
              <a:solidFill>
                <a:srgbClr val="0033CC"/>
              </a:solidFill>
            </a:endParaRPr>
          </a:p>
          <a:p>
            <a:pPr marL="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kern="1400" spc="-50" dirty="0">
              <a:solidFill>
                <a:srgbClr val="1F4E79"/>
              </a:solidFill>
              <a:effectLst/>
              <a:highlight>
                <a:srgbClr val="FFFF00"/>
              </a:highlight>
              <a:ea typeface="Calibri Light" panose="020F0302020204030204" pitchFamily="34" charset="0"/>
            </a:endParaRPr>
          </a:p>
          <a:p>
            <a:pPr marL="804863" indent="-268288"/>
            <a:endParaRPr lang="en-US" sz="2400" kern="0" dirty="0">
              <a:solidFill>
                <a:srgbClr val="1F4E79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1DD0E2-C425-4A11-9E4D-53E5611B12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9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276382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5A380-AD39-4624-AAE3-E124522955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10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359F7D-75BF-4291-AE84-804B86329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677" y="946749"/>
            <a:ext cx="11759324" cy="684213"/>
          </a:xfrm>
        </p:spPr>
        <p:txBody>
          <a:bodyPr/>
          <a:lstStyle/>
          <a:p>
            <a:r>
              <a:rPr lang="en-US" sz="3500" dirty="0"/>
              <a:t>Empirical Studies: </a:t>
            </a:r>
            <a:br>
              <a:rPr lang="en-US" sz="3500" dirty="0"/>
            </a:br>
            <a:r>
              <a:rPr lang="en-US" sz="3500" dirty="0"/>
              <a:t>Identify Uses of AI-Based Virtual Assistants</a:t>
            </a:r>
            <a:br>
              <a:rPr lang="en-US" sz="35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</a:rPr>
            </a:br>
            <a:endParaRPr lang="en-US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A9244-D54F-402B-9C99-36F92D7388F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72738" y="1288856"/>
            <a:ext cx="11446525" cy="48882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Method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Goal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CA" dirty="0"/>
              <a:t>How do students use virtual assistants on mobile devices</a:t>
            </a:r>
            <a:endParaRPr lang="en-US" dirty="0"/>
          </a:p>
          <a:p>
            <a:pPr lvl="1">
              <a:spcAft>
                <a:spcPts val="600"/>
              </a:spcAft>
            </a:pPr>
            <a:r>
              <a:rPr lang="en-US" dirty="0"/>
              <a:t>Method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121 students with disabilities 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51 students without disabilities 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LimeSurvey</a:t>
            </a:r>
          </a:p>
        </p:txBody>
      </p:sp>
      <p:pic>
        <p:nvPicPr>
          <p:cNvPr id="5" name="Picture 4" descr="Decorative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3526" y="4107623"/>
            <a:ext cx="2621281" cy="174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425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5A380-AD39-4624-AAE3-E124522955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11</a:t>
            </a:fld>
            <a:endParaRPr lang="fr-FR" alt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A9244-D54F-402B-9C99-36F92D7388F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88856"/>
            <a:ext cx="10972800" cy="4888200"/>
          </a:xfrm>
        </p:spPr>
        <p:txBody>
          <a:bodyPr/>
          <a:lstStyle/>
          <a:p>
            <a:pPr lvl="1"/>
            <a:r>
              <a:rPr lang="en-US" dirty="0"/>
              <a:t>Overall, little use made of these</a:t>
            </a:r>
          </a:p>
          <a:p>
            <a:pPr lvl="1"/>
            <a:r>
              <a:rPr lang="en-US" dirty="0"/>
              <a:t>Similar proportions of the 2 groups</a:t>
            </a:r>
            <a:r>
              <a:rPr lang="en-CA" dirty="0"/>
              <a:t> </a:t>
            </a:r>
            <a:endParaRPr lang="en-US" dirty="0"/>
          </a:p>
          <a:p>
            <a:pPr lvl="1"/>
            <a:r>
              <a:rPr lang="en-US" dirty="0"/>
              <a:t>More smartphones than tablets</a:t>
            </a:r>
          </a:p>
          <a:p>
            <a:pPr lvl="1"/>
            <a:r>
              <a:rPr lang="en-US" dirty="0"/>
              <a:t>More Apple than Android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17" name="Table 17" descr="Table showing the use of virtual assistants. 15% of students with a disability and 8% of students without a disability use Google Assistant. 12% of students with and without a disability use Siri. 2% of students with a disability and 4% of students without a disability use Alexa. 2% of students with and without disabilities use Bixby.">
            <a:extLst>
              <a:ext uri="{FF2B5EF4-FFF2-40B4-BE49-F238E27FC236}">
                <a16:creationId xmlns:a16="http://schemas.microsoft.com/office/drawing/2014/main" id="{6F7DC719-DBE2-4157-9FD9-E799260D4B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509277"/>
              </p:ext>
            </p:extLst>
          </p:nvPr>
        </p:nvGraphicFramePr>
        <p:xfrm>
          <a:off x="632871" y="3613532"/>
          <a:ext cx="10926258" cy="234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2764">
                  <a:extLst>
                    <a:ext uri="{9D8B030D-6E8A-4147-A177-3AD203B41FA5}">
                      <a16:colId xmlns:a16="http://schemas.microsoft.com/office/drawing/2014/main" val="2331341549"/>
                    </a:ext>
                  </a:extLst>
                </a:gridCol>
                <a:gridCol w="3926917">
                  <a:extLst>
                    <a:ext uri="{9D8B030D-6E8A-4147-A177-3AD203B41FA5}">
                      <a16:colId xmlns:a16="http://schemas.microsoft.com/office/drawing/2014/main" val="2370744051"/>
                    </a:ext>
                  </a:extLst>
                </a:gridCol>
                <a:gridCol w="4296577">
                  <a:extLst>
                    <a:ext uri="{9D8B030D-6E8A-4147-A177-3AD203B41FA5}">
                      <a16:colId xmlns:a16="http://schemas.microsoft.com/office/drawing/2014/main" val="1663195284"/>
                    </a:ext>
                  </a:extLst>
                </a:gridCol>
              </a:tblGrid>
              <a:tr h="437039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Virtual assistant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chemeClr val="tx1"/>
                          </a:solidFill>
                        </a:rPr>
                        <a:t>Students with a disability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chemeClr val="tx1"/>
                          </a:solidFill>
                        </a:rPr>
                        <a:t>Students without disabilities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94461"/>
                  </a:ext>
                </a:extLst>
              </a:tr>
              <a:tr h="472210">
                <a:tc>
                  <a:txBody>
                    <a:bodyPr/>
                    <a:lstStyle/>
                    <a:p>
                      <a:r>
                        <a:rPr lang="en-US" sz="2400" dirty="0"/>
                        <a:t>Google Assistant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892959"/>
                  </a:ext>
                </a:extLst>
              </a:tr>
              <a:tr h="472210">
                <a:tc>
                  <a:txBody>
                    <a:bodyPr/>
                    <a:lstStyle/>
                    <a:p>
                      <a:r>
                        <a:rPr lang="en-US" sz="2400" dirty="0"/>
                        <a:t>Siri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630661"/>
                  </a:ext>
                </a:extLst>
              </a:tr>
              <a:tr h="472210">
                <a:tc>
                  <a:txBody>
                    <a:bodyPr/>
                    <a:lstStyle/>
                    <a:p>
                      <a:r>
                        <a:rPr lang="en-US" sz="2400" dirty="0"/>
                        <a:t>Alexa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334682"/>
                  </a:ext>
                </a:extLst>
              </a:tr>
              <a:tr h="472210">
                <a:tc>
                  <a:txBody>
                    <a:bodyPr/>
                    <a:lstStyle/>
                    <a:p>
                      <a:r>
                        <a:rPr lang="en-US" sz="2400" dirty="0"/>
                        <a:t>Bixby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578436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D149BB2A-FD3D-4F04-B4C1-EF328079C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677" y="946749"/>
            <a:ext cx="11759324" cy="684213"/>
          </a:xfrm>
        </p:spPr>
        <p:txBody>
          <a:bodyPr/>
          <a:lstStyle/>
          <a:p>
            <a:r>
              <a:rPr lang="en-US" sz="3500" dirty="0"/>
              <a:t>Empirical Studies: </a:t>
            </a:r>
            <a:br>
              <a:rPr lang="en-US" sz="3500" dirty="0"/>
            </a:br>
            <a:r>
              <a:rPr lang="en-US" sz="3500" dirty="0"/>
              <a:t>Identify Uses of AI-Based Virtual Assistants</a:t>
            </a:r>
            <a:br>
              <a:rPr lang="en-US" sz="35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</a:rPr>
            </a:b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561978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9C231-56AB-4F60-985F-62F1CCD6119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73932" y="1292037"/>
            <a:ext cx="11113571" cy="4888200"/>
          </a:xfrm>
        </p:spPr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CA" sz="2400" dirty="0">
                <a:solidFill>
                  <a:srgbClr val="1F4E79"/>
                </a:solidFill>
                <a:effectLst/>
                <a:highlight>
                  <a:srgbClr val="FFFF00"/>
                </a:highlight>
                <a:ea typeface="Calibri" panose="020F0502020204030204" pitchFamily="34" charset="0"/>
              </a:rPr>
              <a:t>Refereed conference presentation: </a:t>
            </a:r>
            <a:r>
              <a:rPr lang="en-CA" sz="2400" dirty="0">
                <a:solidFill>
                  <a:srgbClr val="1F4E79"/>
                </a:solidFill>
                <a:effectLst/>
                <a:ea typeface="Calibri" panose="020F0502020204030204" pitchFamily="34" charset="0"/>
              </a:rPr>
              <a:t>Fichten, C., Jorgensen, M., Arcuri, R., Vo, C.,  Budd, J., Legault, A., &amp; Havel, A. (June 2, 2021) </a:t>
            </a:r>
            <a:r>
              <a:rPr lang="en-CA" sz="2400" i="1" dirty="0">
                <a:solidFill>
                  <a:srgbClr val="1F4E79"/>
                </a:solidFill>
                <a:effectLst/>
                <a:ea typeface="Calibri" panose="020F0502020204030204" pitchFamily="34" charset="0"/>
              </a:rPr>
              <a:t>Are AI-based virtual assistants such as Siri, Alexa, and Google Assistant ready for college? SALTISE Conference 2021</a:t>
            </a:r>
            <a:r>
              <a:rPr lang="en-CA" sz="2400" dirty="0">
                <a:solidFill>
                  <a:srgbClr val="1F4E79"/>
                </a:solidFill>
                <a:effectLst/>
                <a:ea typeface="Calibri" panose="020F0502020204030204" pitchFamily="34" charset="0"/>
              </a:rPr>
              <a:t>. </a:t>
            </a:r>
            <a:r>
              <a:rPr lang="en-CA" sz="2000" dirty="0">
                <a:solidFill>
                  <a:srgbClr val="1F4E79"/>
                </a:solidFill>
                <a:effectLst/>
                <a:ea typeface="Calibri" panose="020F0502020204030204" pitchFamily="34" charset="0"/>
                <a:hlinkClick r:id="rId3"/>
              </a:rPr>
              <a:t>https://adaptech.org/wp-content/uploads/SALTISEfichtenEtAl2021.pptx</a:t>
            </a:r>
            <a:r>
              <a:rPr lang="en-CA" sz="2000" dirty="0">
                <a:solidFill>
                  <a:srgbClr val="1F4E79"/>
                </a:solidFill>
                <a:effectLst/>
                <a:ea typeface="Calibri" panose="020F0502020204030204" pitchFamily="34" charset="0"/>
              </a:rPr>
              <a:t>  </a:t>
            </a:r>
            <a:endParaRPr lang="en-US" sz="2000" dirty="0">
              <a:effectLst/>
              <a:ea typeface="Calibri" panose="020F0502020204030204" pitchFamily="34" charset="0"/>
            </a:endParaRPr>
          </a:p>
          <a:p>
            <a:pPr marL="342900" indent="-342900"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CA" sz="2400" dirty="0">
                <a:solidFill>
                  <a:srgbClr val="1F4E79"/>
                </a:solidFill>
                <a:effectLst/>
                <a:highlight>
                  <a:srgbClr val="FFFF00"/>
                </a:highlight>
                <a:ea typeface="Calibri" panose="020F0502020204030204" pitchFamily="34" charset="0"/>
              </a:rPr>
              <a:t>Refereed conference presentation: </a:t>
            </a:r>
            <a:r>
              <a:rPr lang="en-US" sz="2400" dirty="0">
                <a:solidFill>
                  <a:srgbClr val="1F4E79"/>
                </a:solidFill>
              </a:rPr>
              <a:t>Fichten, C. &amp; Jorgensen, M. in collaboration with Martiniello, N. &amp; Vo., C. (2021). </a:t>
            </a:r>
            <a:r>
              <a:rPr lang="en-US" sz="2400" i="1" dirty="0">
                <a:solidFill>
                  <a:srgbClr val="1F4E79"/>
                </a:solidFill>
              </a:rPr>
              <a:t>Are AI based apps smart enough for college students?</a:t>
            </a:r>
            <a:r>
              <a:rPr lang="en-US" sz="2400" dirty="0">
                <a:solidFill>
                  <a:srgbClr val="1F4E79"/>
                </a:solidFill>
              </a:rPr>
              <a:t> Presentation at the Annual International Technology and Persons with Disabilities Conference (CSUN). </a:t>
            </a:r>
            <a:r>
              <a:rPr lang="en-US" sz="2000" dirty="0">
                <a:solidFill>
                  <a:srgbClr val="1F4E79"/>
                </a:solidFill>
                <a:ea typeface="Calibri" panose="020F0502020204030204" pitchFamily="34" charset="0"/>
                <a:hlinkClick r:id="rId4"/>
              </a:rPr>
              <a:t>https://adaptech.org/wp-content/uploads/CSUN2021PresentationFINAL_FichtenJorgensen.pptx</a:t>
            </a:r>
            <a:r>
              <a:rPr lang="en-US" sz="2000" dirty="0">
                <a:solidFill>
                  <a:srgbClr val="1F4E79"/>
                </a:solidFill>
                <a:ea typeface="Calibri" panose="020F0502020204030204" pitchFamily="34" charset="0"/>
              </a:rPr>
              <a:t> </a:t>
            </a:r>
          </a:p>
          <a:p>
            <a:pPr marL="876286" lvl="2" indent="-342900">
              <a:spcBef>
                <a:spcPts val="0"/>
              </a:spcBef>
              <a:spcAft>
                <a:spcPts val="5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endParaRPr lang="en-US" sz="2000" dirty="0">
              <a:solidFill>
                <a:srgbClr val="3333FF"/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33035A-6995-4F52-9476-B48DAF0656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12</a:t>
            </a:fld>
            <a:endParaRPr lang="fr-FR" altLang="fr-FR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5205014-EE91-4198-8033-4C8F477FA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38" y="949930"/>
            <a:ext cx="11759324" cy="684213"/>
          </a:xfrm>
        </p:spPr>
        <p:txBody>
          <a:bodyPr/>
          <a:lstStyle/>
          <a:p>
            <a:r>
              <a:rPr lang="en-US" sz="3500" dirty="0"/>
              <a:t>Empirical Studies: </a:t>
            </a:r>
            <a:br>
              <a:rPr lang="en-US" sz="3500" dirty="0"/>
            </a:br>
            <a:r>
              <a:rPr lang="en-US" sz="3500" dirty="0"/>
              <a:t>Identify Uses of AI-Based Virtual Assistants - KT</a:t>
            </a:r>
            <a:br>
              <a:rPr lang="en-US" sz="35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</a:rPr>
            </a:b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328335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37CB6B-58DB-4BF9-AF62-21B6CB34FB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13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F83C94-3801-48A9-BF6A-AD85A44FE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51" y="486437"/>
            <a:ext cx="11571889" cy="684213"/>
          </a:xfrm>
        </p:spPr>
        <p:txBody>
          <a:bodyPr/>
          <a:lstStyle/>
          <a:p>
            <a:pPr lvl="2">
              <a:spcBef>
                <a:spcPts val="600"/>
              </a:spcBef>
              <a:spcAft>
                <a:spcPts val="0"/>
              </a:spcAft>
            </a:pPr>
            <a:r>
              <a:rPr lang="en-US" sz="35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Empirical Studies: </a:t>
            </a:r>
            <a:br>
              <a:rPr lang="en-US" sz="35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35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AI-Based Smartphone Apps and Other Technologies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06814-A241-40A3-AA20-AB50AFF4BDB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noProof="0" dirty="0"/>
              <a:t>Goal</a:t>
            </a:r>
          </a:p>
          <a:p>
            <a:pPr lvl="1">
              <a:spcBef>
                <a:spcPts val="1200"/>
              </a:spcBef>
            </a:pPr>
            <a:r>
              <a:rPr lang="en-US" noProof="0" dirty="0"/>
              <a:t>What AI-based technologies are used to do schoolwork</a:t>
            </a:r>
          </a:p>
          <a:p>
            <a:pPr>
              <a:spcBef>
                <a:spcPts val="1200"/>
              </a:spcBef>
            </a:pPr>
            <a:r>
              <a:rPr lang="en-US" noProof="0" dirty="0"/>
              <a:t>Method</a:t>
            </a:r>
          </a:p>
          <a:p>
            <a:pPr lvl="1">
              <a:spcBef>
                <a:spcPts val="1200"/>
              </a:spcBef>
            </a:pPr>
            <a:r>
              <a:rPr lang="en-US" noProof="0" dirty="0"/>
              <a:t>163 students with disabilities  </a:t>
            </a:r>
          </a:p>
          <a:p>
            <a:pPr lvl="1">
              <a:spcBef>
                <a:spcPts val="1200"/>
              </a:spcBef>
            </a:pPr>
            <a:r>
              <a:rPr lang="en-US" noProof="0" dirty="0"/>
              <a:t>74 students without disabilities    </a:t>
            </a:r>
          </a:p>
          <a:p>
            <a:pPr lvl="1">
              <a:spcBef>
                <a:spcPts val="1200"/>
              </a:spcBef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We created an accessible online questionnaire</a:t>
            </a:r>
            <a:endParaRPr lang="en-US" sz="2400" dirty="0">
              <a:solidFill>
                <a:schemeClr val="accent2">
                  <a:lumMod val="50000"/>
                </a:schemeClr>
              </a:solidFill>
            </a:endParaRPr>
          </a:p>
          <a:p>
            <a:pPr lvl="2">
              <a:spcBef>
                <a:spcPts val="1200"/>
              </a:spcBef>
            </a:pPr>
            <a:r>
              <a:rPr lang="en-US" noProof="0" dirty="0"/>
              <a:t>LimeSurvey</a:t>
            </a:r>
          </a:p>
        </p:txBody>
      </p:sp>
    </p:spTree>
    <p:extLst>
      <p:ext uri="{BB962C8B-B14F-4D97-AF65-F5344CB8AC3E}">
        <p14:creationId xmlns:p14="http://schemas.microsoft.com/office/powerpoint/2010/main" val="2363250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C7E91C-2818-4438-B440-3F3AC692E0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14</a:t>
            </a:fld>
            <a:endParaRPr lang="fr-FR" alt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25051-2FAE-4FEB-B2E7-7976F6EB2C0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88054" y="1150797"/>
            <a:ext cx="11807868" cy="48882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Results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Popular tech: many use AI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Zoom – can include captions (“craptions”)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Google Docs – speech-to-text, collaboration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Microsoft Word – speech-to-text, grammar, spell check 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Calendars – reminders, alerts 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Microsoft Teams – transcription (with Stream)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Office suites (Google, Microsoft)</a:t>
            </a:r>
            <a:endParaRPr lang="en-US" sz="2000" dirty="0"/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To do lists and notes (can work across platforms)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Most worked well for both groups of students</a:t>
            </a:r>
          </a:p>
          <a:p>
            <a:pPr lvl="2">
              <a:spcBef>
                <a:spcPts val="1200"/>
              </a:spcBef>
            </a:pPr>
            <a:r>
              <a:rPr lang="en-US" dirty="0"/>
              <a:t>When problems, more problems for students with disabilities    </a:t>
            </a:r>
          </a:p>
          <a:p>
            <a:pPr marL="274631" lvl="1" indent="0">
              <a:spcAft>
                <a:spcPts val="600"/>
              </a:spcAft>
              <a:buNone/>
            </a:pPr>
            <a:endParaRPr lang="en-US" sz="2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6BD5FE0-9CBD-4FE4-8DA9-13D1A924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27" y="476896"/>
            <a:ext cx="11903946" cy="684213"/>
          </a:xfrm>
        </p:spPr>
        <p:txBody>
          <a:bodyPr/>
          <a:lstStyle/>
          <a:p>
            <a:pPr lvl="2">
              <a:spcBef>
                <a:spcPts val="600"/>
              </a:spcBef>
              <a:spcAft>
                <a:spcPts val="0"/>
              </a:spcAft>
            </a:pPr>
            <a:r>
              <a:rPr lang="en-US" sz="36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Empirical Studies: </a:t>
            </a:r>
            <a:br>
              <a:rPr lang="en-US" sz="36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36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AI-Based Smartphone Apps and Other Technologies</a:t>
            </a:r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6E47009-7760-45C3-85AB-66FBEB46A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065" y="2065020"/>
            <a:ext cx="3030035" cy="192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657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A74DD-B3AD-474F-AAB1-F298D0973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8327"/>
            <a:ext cx="11414234" cy="684213"/>
          </a:xfrm>
        </p:spPr>
        <p:txBody>
          <a:bodyPr/>
          <a:lstStyle/>
          <a:p>
            <a:r>
              <a:rPr lang="en-US" sz="35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Empirical Studies: </a:t>
            </a:r>
            <a:br>
              <a:rPr lang="en-US" sz="35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35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AI-Based Smartphone Apps and Other Technologies</a:t>
            </a:r>
            <a:endParaRPr lang="en-US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4FE9A-2B73-4F30-A5A4-7E81390461B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/>
          <a:p>
            <a:r>
              <a:rPr lang="en-US" dirty="0">
                <a:solidFill>
                  <a:srgbClr val="1F4E79"/>
                </a:solidFill>
              </a:rPr>
              <a:t>Knowledge transfer</a:t>
            </a:r>
          </a:p>
          <a:p>
            <a:pPr marL="723893" lvl="1" indent="-45720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1F4E79"/>
                </a:solidFill>
                <a:highlight>
                  <a:srgbClr val="FFFF00"/>
                </a:highlight>
              </a:rPr>
              <a:t>Journal article</a:t>
            </a:r>
            <a:r>
              <a:rPr lang="en-US" sz="2800" dirty="0">
                <a:solidFill>
                  <a:srgbClr val="1F4E79"/>
                </a:solidFill>
              </a:rPr>
              <a:t>: 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effectLst/>
                <a:ea typeface="SimSun" panose="02010600030101010101" pitchFamily="2" charset="-122"/>
              </a:rPr>
              <a:t>Fichten, C., Jorgensen, M., Havel, A., Legault, A., &amp; Budd, J. (in press). Academic performance and mobile technology use during the COVID-19 pandemic: A comparative study. </a:t>
            </a:r>
            <a:r>
              <a:rPr lang="en-US" sz="2800" i="1" dirty="0">
                <a:solidFill>
                  <a:schemeClr val="accent2">
                    <a:lumMod val="50000"/>
                  </a:schemeClr>
                </a:solidFill>
                <a:effectLst/>
                <a:ea typeface="SimSun" panose="02010600030101010101" pitchFamily="2" charset="-122"/>
              </a:rPr>
              <a:t>Journal of Post-Secondary Education and Disability. </a:t>
            </a:r>
            <a:r>
              <a:rPr lang="en-US" sz="2000" u="none" strike="noStrike" dirty="0">
                <a:solidFill>
                  <a:srgbClr val="000000"/>
                </a:solidFill>
                <a:effectLst/>
                <a:ea typeface="SimSun" panose="02010600030101010101" pitchFamily="2" charset="-122"/>
                <a:hlinkClick r:id="rId3"/>
              </a:rPr>
              <a:t>https://escholarship.mcgill.ca/downloads/dn39x595h?locale=en</a:t>
            </a:r>
            <a:r>
              <a:rPr lang="en-US" sz="2000" dirty="0">
                <a:solidFill>
                  <a:srgbClr val="000000"/>
                </a:solidFill>
                <a:effectLst/>
                <a:ea typeface="SimSun" panose="02010600030101010101" pitchFamily="2" charset="-122"/>
              </a:rPr>
              <a:t> </a:t>
            </a:r>
            <a:r>
              <a:rPr lang="en-US" sz="2000" u="none" strike="noStrike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  </a:t>
            </a:r>
            <a:endParaRPr lang="en-US" sz="2000" dirty="0">
              <a:solidFill>
                <a:srgbClr val="000000"/>
              </a:solidFill>
              <a:effectLst/>
              <a:ea typeface="SimSun" panose="02010600030101010101" pitchFamily="2" charset="-122"/>
            </a:endParaRPr>
          </a:p>
          <a:p>
            <a:pPr marL="541324" lvl="2" indent="0">
              <a:buNone/>
            </a:pPr>
            <a:endParaRPr lang="en-US" sz="1200" i="1" dirty="0">
              <a:solidFill>
                <a:srgbClr val="1F4E79"/>
              </a:solidFill>
            </a:endParaRPr>
          </a:p>
          <a:p>
            <a:pPr marL="723893" lvl="1" indent="-45720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1F4E79"/>
                </a:solidFill>
                <a:effectLst/>
                <a:highlight>
                  <a:srgbClr val="FFFF00"/>
                </a:highlight>
                <a:ea typeface="Calibri" panose="020F0502020204030204" pitchFamily="34" charset="0"/>
              </a:rPr>
              <a:t>On Adaptech web site: </a:t>
            </a:r>
            <a:r>
              <a:rPr lang="en-US" sz="2800" dirty="0">
                <a:effectLst/>
                <a:ea typeface="Times New Roman" panose="02020603050405020304" pitchFamily="18" charset="0"/>
              </a:rPr>
              <a:t>Fichten, C.  &amp; Vo., C. (2021). </a:t>
            </a:r>
            <a:r>
              <a:rPr lang="en-US" sz="2800" i="1" dirty="0">
                <a:effectLst/>
                <a:ea typeface="Times New Roman" panose="02020603050405020304" pitchFamily="18" charset="0"/>
              </a:rPr>
              <a:t>Coding manual: What 237 post‐secondary students said about their technologies for schoolwork 2019‐2020</a:t>
            </a:r>
            <a:r>
              <a:rPr lang="en-US" sz="2800" dirty="0">
                <a:effectLst/>
                <a:ea typeface="Times New Roman" panose="02020603050405020304" pitchFamily="18" charset="0"/>
              </a:rPr>
              <a:t>. </a:t>
            </a:r>
            <a:r>
              <a:rPr lang="en-US" sz="2000" dirty="0">
                <a:effectLst/>
                <a:ea typeface="Times New Roman" panose="02020603050405020304" pitchFamily="18" charset="0"/>
                <a:hlinkClick r:id="rId4"/>
              </a:rPr>
              <a:t>https://adaptech.org/publications/coding-manual-what-237-post-secondary-students-said-about-their-technologies-for-schoolwork-in-2019-2020/</a:t>
            </a:r>
            <a:r>
              <a:rPr lang="en-US" sz="2000" dirty="0">
                <a:effectLst/>
                <a:ea typeface="Times New Roman" panose="02020603050405020304" pitchFamily="18" charset="0"/>
              </a:rPr>
              <a:t> </a:t>
            </a:r>
          </a:p>
          <a:p>
            <a:endParaRPr lang="en-US" sz="3200" i="1" dirty="0">
              <a:solidFill>
                <a:srgbClr val="1F4E79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B882-6FFE-45C5-A23D-59558A58C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15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977895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EC7F8-21AB-4C78-A5DE-1EE7EC9A2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13" y="427200"/>
            <a:ext cx="11499573" cy="684213"/>
          </a:xfrm>
        </p:spPr>
        <p:txBody>
          <a:bodyPr/>
          <a:lstStyle/>
          <a:p>
            <a:r>
              <a:rPr lang="en-US" sz="35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Empirical </a:t>
            </a:r>
            <a:r>
              <a:rPr lang="en-US" sz="3500" dirty="0"/>
              <a:t>Studies: AI-Based Technologies That Instructors Can Integrate Into Their Teaching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DDF44-4868-4949-AC7B-FA436C498C2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00493"/>
            <a:ext cx="10972800" cy="4888200"/>
          </a:xfrm>
        </p:spPr>
        <p:txBody>
          <a:bodyPr/>
          <a:lstStyle/>
          <a:p>
            <a:pPr>
              <a:spcBef>
                <a:spcPts val="1000"/>
              </a:spcBef>
            </a:pPr>
            <a:r>
              <a:rPr lang="en-US" dirty="0"/>
              <a:t>Method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Email study</a:t>
            </a:r>
          </a:p>
          <a:p>
            <a:pPr lvl="2">
              <a:spcBef>
                <a:spcPts val="1000"/>
              </a:spcBef>
            </a:pPr>
            <a:r>
              <a:rPr lang="en-US" dirty="0"/>
              <a:t>N=24</a:t>
            </a:r>
          </a:p>
          <a:p>
            <a:pPr lvl="2">
              <a:spcBef>
                <a:spcPts val="1000"/>
              </a:spcBef>
            </a:pPr>
            <a:r>
              <a:rPr lang="en-US" dirty="0"/>
              <a:t>Open-ended responses coded by 2 coders</a:t>
            </a:r>
          </a:p>
          <a:p>
            <a:pPr lvl="3">
              <a:spcBef>
                <a:spcPts val="1500"/>
              </a:spcBef>
            </a:pPr>
            <a:r>
              <a:rPr lang="en-US" dirty="0" err="1"/>
              <a:t>Q1</a:t>
            </a:r>
            <a:r>
              <a:rPr lang="en-US" dirty="0"/>
              <a:t>. What technologies / apps did your professors ask you to use during the pandemic?</a:t>
            </a:r>
          </a:p>
          <a:p>
            <a:pPr lvl="3">
              <a:spcBef>
                <a:spcPts val="1500"/>
              </a:spcBef>
            </a:pPr>
            <a:r>
              <a:rPr lang="en-US" dirty="0" err="1"/>
              <a:t>Q2</a:t>
            </a:r>
            <a:r>
              <a:rPr lang="en-US" dirty="0"/>
              <a:t>. When you needed to use technologies / apps during the pandemic, what problems did you encounter?</a:t>
            </a:r>
          </a:p>
          <a:p>
            <a:pPr marL="593710" lvl="2" indent="0">
              <a:buNone/>
            </a:pPr>
            <a:endParaRPr lang="en-US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DCD657-B49A-4616-8D65-403A2CDC74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16</a:t>
            </a:fld>
            <a:endParaRPr lang="fr-FR" altLang="fr-F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54CD8E-8AA2-49AD-808A-2D9B45F50E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0118" y="1984123"/>
            <a:ext cx="2176461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382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A837F-5C5B-4CE0-A823-E05BF84478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17</a:t>
            </a:fld>
            <a:endParaRPr lang="fr-FR" alt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697BC-BC98-4B78-B980-1F5973E9BD4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21366" y="1268760"/>
            <a:ext cx="11549269" cy="4888200"/>
          </a:xfrm>
        </p:spPr>
        <p:txBody>
          <a:bodyPr/>
          <a:lstStyle/>
          <a:p>
            <a:pPr lvl="1">
              <a:spcBef>
                <a:spcPts val="1000"/>
              </a:spcBef>
              <a:spcAft>
                <a:spcPts val="1000"/>
              </a:spcAft>
            </a:pPr>
            <a:r>
              <a:rPr lang="en-US" sz="3600" dirty="0"/>
              <a:t>Results</a:t>
            </a:r>
          </a:p>
          <a:p>
            <a:pPr lvl="2">
              <a:spcBef>
                <a:spcPts val="1000"/>
              </a:spcBef>
              <a:spcAft>
                <a:spcPts val="1000"/>
              </a:spcAft>
            </a:pPr>
            <a:r>
              <a:rPr lang="en-US" sz="3200" dirty="0"/>
              <a:t>1/3 of tech AI based </a:t>
            </a:r>
          </a:p>
          <a:p>
            <a:pPr lvl="3">
              <a:spcBef>
                <a:spcPts val="1000"/>
              </a:spcBef>
              <a:spcAft>
                <a:spcPts val="1000"/>
              </a:spcAft>
            </a:pPr>
            <a:r>
              <a:rPr lang="en-US" sz="2800" dirty="0"/>
              <a:t>Zoom</a:t>
            </a:r>
          </a:p>
          <a:p>
            <a:pPr lvl="3">
              <a:spcBef>
                <a:spcPts val="1000"/>
              </a:spcBef>
              <a:spcAft>
                <a:spcPts val="1000"/>
              </a:spcAft>
            </a:pPr>
            <a:r>
              <a:rPr lang="en-US" sz="2800" dirty="0"/>
              <a:t>Teams</a:t>
            </a:r>
          </a:p>
          <a:p>
            <a:pPr lvl="3">
              <a:spcBef>
                <a:spcPts val="1000"/>
              </a:spcBef>
              <a:spcAft>
                <a:spcPts val="1000"/>
              </a:spcAft>
            </a:pPr>
            <a:r>
              <a:rPr lang="en-US" sz="2800" dirty="0"/>
              <a:t>Microsoft Office 365</a:t>
            </a:r>
          </a:p>
          <a:p>
            <a:pPr lvl="3">
              <a:spcBef>
                <a:spcPts val="1000"/>
              </a:spcBef>
              <a:spcAft>
                <a:spcPts val="1000"/>
              </a:spcAft>
            </a:pPr>
            <a:r>
              <a:rPr lang="en-US" sz="2800" dirty="0"/>
              <a:t>VMware Horizon</a:t>
            </a:r>
          </a:p>
          <a:p>
            <a:pPr lvl="3">
              <a:spcBef>
                <a:spcPts val="1000"/>
              </a:spcBef>
              <a:spcAft>
                <a:spcPts val="1000"/>
              </a:spcAft>
            </a:pPr>
            <a:r>
              <a:rPr lang="en-US" sz="2800" dirty="0" err="1"/>
              <a:t>Webex</a:t>
            </a:r>
            <a:endParaRPr lang="en-US" sz="2800" dirty="0"/>
          </a:p>
          <a:p>
            <a:endParaRPr lang="en-US" dirty="0"/>
          </a:p>
        </p:txBody>
      </p:sp>
      <p:pic>
        <p:nvPicPr>
          <p:cNvPr id="5" name="Picture 4" descr="Decorativ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3190" y="3509645"/>
            <a:ext cx="3554730" cy="221880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E4A452B-6C36-4B06-B03D-866AE0294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13" y="427200"/>
            <a:ext cx="11499573" cy="684213"/>
          </a:xfrm>
        </p:spPr>
        <p:txBody>
          <a:bodyPr/>
          <a:lstStyle/>
          <a:p>
            <a:r>
              <a:rPr lang="en-US" sz="35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Empirical </a:t>
            </a:r>
            <a:r>
              <a:rPr lang="en-US" sz="3500" dirty="0"/>
              <a:t>Studies: AI-Based Technologies That Instructors Can Integrate Into Their Teaching</a:t>
            </a:r>
          </a:p>
        </p:txBody>
      </p:sp>
    </p:spTree>
    <p:extLst>
      <p:ext uri="{BB962C8B-B14F-4D97-AF65-F5344CB8AC3E}">
        <p14:creationId xmlns:p14="http://schemas.microsoft.com/office/powerpoint/2010/main" val="3737953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A837F-5C5B-4CE0-A823-E05BF84478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18</a:t>
            </a:fld>
            <a:endParaRPr lang="fr-FR" alt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697BC-BC98-4B78-B980-1F5973E9BD4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21364" y="1179860"/>
            <a:ext cx="11549269" cy="4888200"/>
          </a:xfrm>
        </p:spPr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effectLst/>
                <a:ea typeface="Calibri" panose="020F0502020204030204" pitchFamily="34" charset="0"/>
              </a:rPr>
              <a:t>Main  concerns</a:t>
            </a:r>
          </a:p>
          <a:p>
            <a:pPr marL="800080" lvl="3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effectLst/>
                <a:ea typeface="Calibri" panose="020F0502020204030204" pitchFamily="34" charset="0"/>
              </a:rPr>
              <a:t>Software / apps / management platform issues</a:t>
            </a:r>
          </a:p>
          <a:p>
            <a:pPr marL="800080" lvl="3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effectLst/>
                <a:ea typeface="Calibri" panose="020F0502020204030204" pitchFamily="34" charset="0"/>
              </a:rPr>
              <a:t>Connection issues</a:t>
            </a:r>
          </a:p>
          <a:p>
            <a:pPr marL="800080" lvl="3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effectLst/>
                <a:ea typeface="Calibri" panose="020F0502020204030204" pitchFamily="34" charset="0"/>
              </a:rPr>
              <a:t>Professors’ management of course</a:t>
            </a:r>
          </a:p>
          <a:p>
            <a:pPr marL="800080" lvl="3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effectLst/>
                <a:ea typeface="Calibri" panose="020F0502020204030204" pitchFamily="34" charset="0"/>
              </a:rPr>
              <a:t>Classmates’ computer skills and </a:t>
            </a:r>
            <a:r>
              <a:rPr lang="en-US" sz="3200" dirty="0" err="1">
                <a:effectLst/>
                <a:ea typeface="Calibri" panose="020F0502020204030204" pitchFamily="34" charset="0"/>
              </a:rPr>
              <a:t>behaviours</a:t>
            </a:r>
            <a:endParaRPr lang="en-US" sz="3200" dirty="0">
              <a:effectLst/>
              <a:ea typeface="Calibri" panose="020F0502020204030204" pitchFamily="34" charset="0"/>
            </a:endParaRPr>
          </a:p>
          <a:p>
            <a:pPr marL="800080" lvl="3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effectLst/>
                <a:ea typeface="Calibri" panose="020F0502020204030204" pitchFamily="34" charset="0"/>
              </a:rPr>
              <a:t>Equipment issues</a:t>
            </a:r>
          </a:p>
          <a:p>
            <a:pPr marL="800080" lvl="3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effectLst/>
                <a:ea typeface="Calibri" panose="020F0502020204030204" pitchFamily="34" charset="0"/>
              </a:rPr>
              <a:t>Tests and exams</a:t>
            </a:r>
          </a:p>
          <a:p>
            <a:pPr marL="800080" lvl="3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effectLst/>
                <a:ea typeface="Calibri" panose="020F0502020204030204" pitchFamily="34" charset="0"/>
              </a:rPr>
              <a:t>Submitting assignments</a:t>
            </a:r>
          </a:p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3BEC3F7-0577-4937-ABF2-724C00C86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13" y="436967"/>
            <a:ext cx="11499573" cy="684213"/>
          </a:xfrm>
        </p:spPr>
        <p:txBody>
          <a:bodyPr/>
          <a:lstStyle/>
          <a:p>
            <a:r>
              <a:rPr lang="en-US" sz="35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Empirical </a:t>
            </a:r>
            <a:r>
              <a:rPr lang="en-US" sz="3500" dirty="0"/>
              <a:t>Studies: AI-Based Technologies That Instructors Can Integrate Into Their Teaching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D81655-D867-4664-8EC6-AE2C82F73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848" y="3623960"/>
            <a:ext cx="1764355" cy="169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281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33E758-0EE2-48BA-9D67-FCD440AE64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19</a:t>
            </a:fld>
            <a:endParaRPr lang="fr-FR" alt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3C179-E638-4B74-A330-8DF40DF37D6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268288" lvl="1" indent="-268288">
              <a:buSzPct val="150000"/>
            </a:pPr>
            <a:r>
              <a:rPr lang="en-US" sz="2800" dirty="0">
                <a:highlight>
                  <a:srgbClr val="FFFF00"/>
                </a:highlight>
              </a:rPr>
              <a:t>Journal article: </a:t>
            </a:r>
            <a:r>
              <a:rPr lang="en-US" sz="2800" dirty="0"/>
              <a:t>Fichten, C., Havel, A., Wileman, S., Jorgensen, M., Arcuri, R. Vo, C. &amp; Ruffolo, O. (2021). Digital tools faculty expected students to use during the COVID-19 Pandemic in 2021: Problems and solutions for future hybrid and blended courses. </a:t>
            </a:r>
            <a:r>
              <a:rPr lang="en-US" sz="2800" i="1" dirty="0"/>
              <a:t>Journal of Education and Training Studies, 9</a:t>
            </a:r>
            <a:r>
              <a:rPr lang="en-US" sz="2800" dirty="0"/>
              <a:t>(8), 24-30. </a:t>
            </a:r>
            <a:r>
              <a:rPr lang="en-US" sz="2000" dirty="0">
                <a:hlinkClick r:id="rId2"/>
              </a:rPr>
              <a:t>https://redfame.com/journal/index.php/jets/article/download/5310/</a:t>
            </a:r>
            <a:endParaRPr lang="en-US" sz="2000" dirty="0"/>
          </a:p>
        </p:txBody>
      </p:sp>
      <p:pic>
        <p:nvPicPr>
          <p:cNvPr id="5" name="Picture 4" descr="Decorative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6480" y="3997324"/>
            <a:ext cx="2839720" cy="202837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7562F24-6D17-4E1C-9B42-791440781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13" y="388327"/>
            <a:ext cx="11499573" cy="684213"/>
          </a:xfrm>
        </p:spPr>
        <p:txBody>
          <a:bodyPr/>
          <a:lstStyle/>
          <a:p>
            <a:r>
              <a:rPr lang="en-US" sz="3500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Empirical </a:t>
            </a:r>
            <a:r>
              <a:rPr lang="en-US" sz="3500" dirty="0"/>
              <a:t>Studies: AI-Based Technologies That Instructors Can Integrate Into Their Teaching</a:t>
            </a:r>
          </a:p>
        </p:txBody>
      </p:sp>
    </p:spTree>
    <p:extLst>
      <p:ext uri="{BB962C8B-B14F-4D97-AF65-F5344CB8AC3E}">
        <p14:creationId xmlns:p14="http://schemas.microsoft.com/office/powerpoint/2010/main" val="16398520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33035A-6995-4F52-9476-B48DAF0656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20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A94359-0990-4BCC-A414-332B69649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US" dirty="0"/>
              <a:t>Additional Knowledge Transfer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9C231-56AB-4F60-985F-62F1CCD6119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02096" y="1103006"/>
            <a:ext cx="11787808" cy="4888200"/>
          </a:xfrm>
        </p:spPr>
        <p:txBody>
          <a:bodyPr/>
          <a:lstStyle/>
          <a:p>
            <a:pPr marL="355600" marR="0" indent="-35560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highlight>
                  <a:srgbClr val="FFFF00"/>
                </a:highlight>
                <a:ea typeface="Times New Roman" panose="02020603050405020304" pitchFamily="18" charset="0"/>
              </a:rPr>
              <a:t>Journal article. </a:t>
            </a:r>
            <a:r>
              <a:rPr lang="en-US" sz="2800" dirty="0">
                <a:effectLst/>
                <a:ea typeface="Times New Roman" panose="02020603050405020304" pitchFamily="18" charset="0"/>
              </a:rPr>
              <a:t>Fichten, C., Jorgensen, M., Havel, A., Vo, C. &amp; Libman, E. (in press). AI-based and mobile apps: Eight studies on post-secondary students. </a:t>
            </a:r>
            <a:r>
              <a:rPr lang="en-US" sz="2800" i="1" dirty="0">
                <a:effectLst/>
                <a:ea typeface="Times New Roman" panose="02020603050405020304" pitchFamily="18" charset="0"/>
              </a:rPr>
              <a:t>Journal on Technology &amp; Persons with Disabilities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8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/>
            <a:r>
              <a:rPr lang="en-US" sz="2800" dirty="0">
                <a:solidFill>
                  <a:srgbClr val="1F4E79"/>
                </a:solidFill>
                <a:effectLst/>
                <a:highlight>
                  <a:srgbClr val="FFFF00"/>
                </a:highlight>
                <a:ea typeface="Calibri" panose="020F0502020204030204" pitchFamily="34" charset="0"/>
              </a:rPr>
              <a:t>Invited presentation. </a:t>
            </a:r>
            <a:r>
              <a:rPr lang="en-US" sz="2800" dirty="0"/>
              <a:t>Fichten, C., Jorgensen, M., &amp; Legault, A. (2021, April 8). </a:t>
            </a:r>
            <a:r>
              <a:rPr lang="en-US" sz="2800" i="1" dirty="0"/>
              <a:t>Les </a:t>
            </a:r>
            <a:r>
              <a:rPr lang="en-US" sz="2800" i="1" dirty="0" err="1"/>
              <a:t>applis</a:t>
            </a:r>
            <a:r>
              <a:rPr lang="en-US" sz="2800" i="1" dirty="0"/>
              <a:t> </a:t>
            </a:r>
            <a:r>
              <a:rPr lang="en-US" sz="2800" i="1" dirty="0" err="1"/>
              <a:t>basées</a:t>
            </a:r>
            <a:r>
              <a:rPr lang="en-US" sz="2800" i="1" dirty="0"/>
              <a:t> sur </a:t>
            </a:r>
            <a:r>
              <a:rPr lang="en-US" sz="2800" i="1" dirty="0" err="1"/>
              <a:t>l’IA</a:t>
            </a:r>
            <a:r>
              <a:rPr lang="en-US" sz="2800" i="1" dirty="0"/>
              <a:t> </a:t>
            </a:r>
            <a:r>
              <a:rPr lang="en-US" sz="2800" i="1" dirty="0" err="1"/>
              <a:t>sont-elles</a:t>
            </a:r>
            <a:r>
              <a:rPr lang="en-US" sz="2800" i="1" dirty="0"/>
              <a:t> </a:t>
            </a:r>
            <a:r>
              <a:rPr lang="en-US" sz="2800" i="1" dirty="0" err="1"/>
              <a:t>assez</a:t>
            </a:r>
            <a:r>
              <a:rPr lang="en-US" sz="2800" i="1" dirty="0"/>
              <a:t> </a:t>
            </a:r>
            <a:r>
              <a:rPr lang="en-US" sz="2800" i="1" dirty="0" err="1"/>
              <a:t>intelligentes</a:t>
            </a:r>
            <a:r>
              <a:rPr lang="en-US" sz="2800" i="1" dirty="0"/>
              <a:t> pour les étudiants du post-secondaire ? / The intel on AI: Adaptech looks at post-secondary students with disabilities and artificial intelligence. </a:t>
            </a:r>
            <a:r>
              <a:rPr lang="en-US" sz="2800" dirty="0"/>
              <a:t>Presentation at the CRISPESH (Centre de recherche pour l’inclusion des </a:t>
            </a:r>
            <a:r>
              <a:rPr lang="en-US" sz="2800" dirty="0" err="1"/>
              <a:t>personnes</a:t>
            </a:r>
            <a:r>
              <a:rPr lang="en-US" sz="2800" dirty="0"/>
              <a:t> en situation de handicap) Lunch-and-Learn Conference, Montreal. </a:t>
            </a:r>
            <a:r>
              <a:rPr lang="fr-FR" sz="2000" u="sng" dirty="0">
                <a:solidFill>
                  <a:srgbClr val="3333FF"/>
                </a:solidFill>
                <a:hlinkClick r:id="rId3" tooltip="https://adaptech.org/wp-content/uploads/sites/2/CRISPESH2021F-1.pptx"/>
              </a:rPr>
              <a:t>https://adaptech.org/wp-content/uploads/sites/2/CRISPESH2021F-1.pptx</a:t>
            </a:r>
            <a:r>
              <a:rPr lang="fr-FR" sz="2000" u="sng" dirty="0">
                <a:solidFill>
                  <a:srgbClr val="3333FF"/>
                </a:solidFill>
              </a:rPr>
              <a:t> </a:t>
            </a:r>
            <a:r>
              <a:rPr lang="en-US" sz="2000" dirty="0">
                <a:ea typeface="Times New Roman" panose="02020603050405020304" pitchFamily="18" charset="0"/>
              </a:rPr>
              <a:t>and</a:t>
            </a:r>
            <a:r>
              <a:rPr lang="fr-FR" sz="2000" u="sng" dirty="0">
                <a:solidFill>
                  <a:srgbClr val="3333FF"/>
                </a:solidFill>
              </a:rPr>
              <a:t> </a:t>
            </a:r>
            <a:r>
              <a:rPr lang="en-US" sz="2000" u="sng" dirty="0">
                <a:solidFill>
                  <a:srgbClr val="1F4E79"/>
                </a:solidFill>
                <a:ea typeface="Calibri" panose="020F0502020204030204" pitchFamily="34" charset="0"/>
                <a:hlinkClick r:id="rId4" tooltip="https://adaptech.org/wp-content/uploads/CRISPESH2021E.pptx"/>
              </a:rPr>
              <a:t>https://adaptech.org/wp-content/uploads/CRISPESH2021E.pptx</a:t>
            </a:r>
            <a:r>
              <a:rPr lang="en-US" sz="2000" dirty="0">
                <a:solidFill>
                  <a:srgbClr val="1F4E79"/>
                </a:solidFill>
                <a:ea typeface="Calibri" panose="020F0502020204030204" pitchFamily="34" charset="0"/>
              </a:rPr>
              <a:t> and video: </a:t>
            </a:r>
            <a:r>
              <a:rPr lang="en-US" sz="2000" u="sng" dirty="0">
                <a:solidFill>
                  <a:srgbClr val="1F4E79"/>
                </a:solidFill>
                <a:ea typeface="Calibri" panose="020F0502020204030204" pitchFamily="34" charset="0"/>
                <a:hlinkClick r:id="rId5" tooltip="https://www.youtube.com/watch?v=Z0S20H-JkMw"/>
              </a:rPr>
              <a:t>https://www.youtube.com/watch?v=Z0S20H-JkMw</a:t>
            </a:r>
            <a:r>
              <a:rPr lang="en-US" sz="2000" dirty="0">
                <a:solidFill>
                  <a:srgbClr val="1F4E79"/>
                </a:solidFill>
                <a:ea typeface="Calibri" panose="020F0502020204030204" pitchFamily="34" charset="0"/>
              </a:rPr>
              <a:t> </a:t>
            </a:r>
            <a:endParaRPr lang="en-CA" sz="2000" dirty="0">
              <a:solidFill>
                <a:srgbClr val="1F4E79"/>
              </a:solidFill>
              <a:effectLst/>
              <a:ea typeface="Calibri" panose="020F0502020204030204" pitchFamily="34" charset="0"/>
            </a:endParaRPr>
          </a:p>
          <a:p>
            <a:pPr marL="874713" lvl="2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fr-FR" dirty="0">
              <a:solidFill>
                <a:srgbClr val="1F4E79"/>
              </a:solidFill>
              <a:effectLst/>
              <a:ea typeface="Calibri" panose="020F0502020204030204" pitchFamily="34" charset="0"/>
            </a:endParaRPr>
          </a:p>
          <a:p>
            <a:pPr marL="1142980" lvl="3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000" dirty="0">
              <a:solidFill>
                <a:srgbClr val="3333FF"/>
              </a:solidFill>
            </a:endParaRPr>
          </a:p>
        </p:txBody>
      </p:sp>
      <p:pic>
        <p:nvPicPr>
          <p:cNvPr id="5" name="Picture 4" descr="Decorative.">
            <a:extLst>
              <a:ext uri="{FF2B5EF4-FFF2-40B4-BE49-F238E27FC236}">
                <a16:creationId xmlns:a16="http://schemas.microsoft.com/office/drawing/2014/main" id="{4FD17A7D-8700-4151-82AB-D100178823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89704" y="99628"/>
            <a:ext cx="832992" cy="89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490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21</a:t>
            </a:fld>
            <a:endParaRPr lang="fr-FR" alt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CA" dirty="0">
                <a:highlight>
                  <a:srgbClr val="FFFF00"/>
                </a:highlight>
              </a:rPr>
              <a:t>In person conference presentation</a:t>
            </a:r>
            <a:r>
              <a:rPr lang="en-CA" dirty="0"/>
              <a:t>: </a:t>
            </a:r>
            <a:r>
              <a:rPr lang="en-US" dirty="0"/>
              <a:t>Fichten, C., Jorgensen, M., Havel, A., &amp; Vo, C. (2022, March). </a:t>
            </a:r>
            <a:r>
              <a:rPr lang="en-US" i="1" dirty="0"/>
              <a:t>AI-based and mobile apps: Six studies on post-secondary students.</a:t>
            </a:r>
            <a:r>
              <a:rPr lang="en-US" dirty="0"/>
              <a:t> Forthcoming presentation at the  37th CSUN Assistive Technology Conference, Anaheim, California.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CA" dirty="0"/>
              <a:t>Data mining of Lime Survey data set</a:t>
            </a:r>
          </a:p>
        </p:txBody>
      </p:sp>
      <p:pic>
        <p:nvPicPr>
          <p:cNvPr id="5" name="Picture 4" descr="Decorativ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0" y="4036861"/>
            <a:ext cx="2179320" cy="211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0659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22</a:t>
            </a:fld>
            <a:endParaRPr lang="fr-FR" alt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65" y="283030"/>
            <a:ext cx="12068070" cy="684213"/>
          </a:xfrm>
        </p:spPr>
        <p:txBody>
          <a:bodyPr/>
          <a:lstStyle/>
          <a:p>
            <a:r>
              <a:rPr lang="en-US" sz="3900" dirty="0"/>
              <a:t>Implications</a:t>
            </a:r>
            <a:endParaRPr lang="en-US" sz="3900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61741" y="1268760"/>
            <a:ext cx="11768294" cy="48882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noProof="0" dirty="0"/>
              <a:t>Improve functionality of existing AI-based technologies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Privacy and security concerns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Include students with disabilities in training data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Make information about AI-based technologies available 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Accessible training documents (e.g., YouTube, Google)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Better scientific research needed</a:t>
            </a:r>
          </a:p>
          <a:p>
            <a:pPr marL="274631" lvl="1" indent="0">
              <a:buNone/>
            </a:pPr>
            <a:endParaRPr lang="en-US" dirty="0"/>
          </a:p>
          <a:p>
            <a:pPr lvl="2"/>
            <a:endParaRPr lang="en-US" dirty="0"/>
          </a:p>
          <a:p>
            <a:pPr lvl="1"/>
            <a:endParaRPr lang="en-US" noProof="0" dirty="0"/>
          </a:p>
        </p:txBody>
      </p:sp>
      <p:pic>
        <p:nvPicPr>
          <p:cNvPr id="5" name="Picture 4" descr="Decorative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9052" y="4566285"/>
            <a:ext cx="2041208" cy="135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286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"/>
          <p:cNvSpPr txBox="1">
            <a:spLocks noGrp="1"/>
          </p:cNvSpPr>
          <p:nvPr>
            <p:ph type="sldNum" idx="12"/>
          </p:nvPr>
        </p:nvSpPr>
        <p:spPr>
          <a:xfrm>
            <a:off x="11037908" y="6333080"/>
            <a:ext cx="514351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23</a:t>
            </a:fld>
            <a:endParaRPr dirty="0"/>
          </a:p>
        </p:txBody>
      </p:sp>
      <p:sp>
        <p:nvSpPr>
          <p:cNvPr id="192" name="Google Shape;192;p24"/>
          <p:cNvSpPr txBox="1">
            <a:spLocks noGrp="1"/>
          </p:cNvSpPr>
          <p:nvPr>
            <p:ph type="title"/>
          </p:nvPr>
        </p:nvSpPr>
        <p:spPr>
          <a:xfrm>
            <a:off x="1981200" y="188642"/>
            <a:ext cx="8229600" cy="6842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numCol="1" anchor="b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noProof="0" dirty="0"/>
              <a:t>Thank You / Merci ! Questions?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6410DD-02E1-472E-AA80-8C6B9E4A9220}"/>
              </a:ext>
            </a:extLst>
          </p:cNvPr>
          <p:cNvSpPr txBox="1"/>
          <p:nvPr/>
        </p:nvSpPr>
        <p:spPr>
          <a:xfrm>
            <a:off x="1177332" y="4285404"/>
            <a:ext cx="98373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dirty="0">
                <a:solidFill>
                  <a:srgbClr val="002060"/>
                </a:solidFill>
              </a:rPr>
              <a:t>Catherine Fichten: </a:t>
            </a:r>
            <a:r>
              <a:rPr lang="en-CA" sz="2800" dirty="0">
                <a:solidFill>
                  <a:srgbClr val="002060"/>
                </a:solidFill>
                <a:hlinkClick r:id="rId3" tooltip="catherine.fichten@mcgill.ca"/>
              </a:rPr>
              <a:t>catherine.fichten@mcgill.ca</a:t>
            </a:r>
            <a:endParaRPr lang="en-CA" sz="2800" dirty="0">
              <a:solidFill>
                <a:srgbClr val="002060"/>
              </a:solidFill>
            </a:endParaRPr>
          </a:p>
          <a:p>
            <a:pPr algn="ctr"/>
            <a:r>
              <a:rPr lang="en-US" sz="2800" dirty="0">
                <a:solidFill>
                  <a:srgbClr val="002060"/>
                </a:solidFill>
              </a:rPr>
              <a:t>Mary Jorgensen: </a:t>
            </a:r>
            <a:r>
              <a:rPr lang="en-US" sz="2800" u="sng" dirty="0">
                <a:solidFill>
                  <a:srgbClr val="0033CC"/>
                </a:solidFill>
                <a:hlinkClick r:id="rId4" tooltip="mjorgensen@dawsoncollege.qc.ca"/>
              </a:rPr>
              <a:t>mjorgensen</a:t>
            </a:r>
            <a:r>
              <a:rPr lang="en-US" sz="2800" dirty="0">
                <a:solidFill>
                  <a:srgbClr val="002060"/>
                </a:solidFill>
                <a:hlinkClick r:id="rId4" tooltip="mjorgensen@dawsoncollege.qc.ca"/>
              </a:rPr>
              <a:t>@dawsoncollege.qc.ca</a:t>
            </a:r>
            <a:endParaRPr lang="en-US" sz="2800" dirty="0">
              <a:solidFill>
                <a:srgbClr val="002060"/>
              </a:solidFill>
            </a:endParaRPr>
          </a:p>
          <a:p>
            <a:pPr algn="ctr"/>
            <a:r>
              <a:rPr lang="en-US" sz="2800" dirty="0">
                <a:solidFill>
                  <a:srgbClr val="002060"/>
                </a:solidFill>
              </a:rPr>
              <a:t>Rick Schmid: </a:t>
            </a:r>
            <a:r>
              <a:rPr lang="en-US" sz="2800" dirty="0">
                <a:solidFill>
                  <a:srgbClr val="002060"/>
                </a:solidFill>
                <a:hlinkClick r:id="rId5"/>
              </a:rPr>
              <a:t>richard.schmid@concordia.ca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</a:rPr>
              <a:t>Eva Libman: </a:t>
            </a:r>
            <a:r>
              <a:rPr lang="en-US" sz="2800" dirty="0">
                <a:solidFill>
                  <a:srgbClr val="002060"/>
                </a:solidFill>
                <a:hlinkClick r:id="rId6"/>
              </a:rPr>
              <a:t>Eva.Libman@mcgill.ca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endParaRPr lang="en-CA" sz="2800" dirty="0">
              <a:solidFill>
                <a:srgbClr val="00206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A3CF1E-5A59-4936-9427-971D9FCDDCF5}"/>
              </a:ext>
            </a:extLst>
          </p:cNvPr>
          <p:cNvSpPr txBox="1"/>
          <p:nvPr/>
        </p:nvSpPr>
        <p:spPr>
          <a:xfrm>
            <a:off x="5931176" y="2175036"/>
            <a:ext cx="60976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Adaptech Research Network: </a:t>
            </a:r>
            <a:r>
              <a:rPr lang="en-US" sz="2800" dirty="0">
                <a:solidFill>
                  <a:srgbClr val="002060"/>
                </a:solidFill>
                <a:hlinkClick r:id="rId7" tooltip="www.adaptech.org"/>
              </a:rPr>
              <a:t>www.adaptech.org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1028" name="Picture 4" descr="Decorative.">
            <a:extLst>
              <a:ext uri="{FF2B5EF4-FFF2-40B4-BE49-F238E27FC236}">
                <a16:creationId xmlns:a16="http://schemas.microsoft.com/office/drawing/2014/main" id="{AB092F84-1715-EE49-A043-112E50384404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650" y="1422400"/>
            <a:ext cx="5651875" cy="269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88"/>
    </mc:Choice>
    <mc:Fallback xmlns="">
      <p:transition spd="slow" advTm="6288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4724</TotalTime>
  <Words>1836</Words>
  <Application>Microsoft Office PowerPoint</Application>
  <PresentationFormat>Widescreen</PresentationFormat>
  <Paragraphs>228</Paragraphs>
  <Slides>23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Bookman Old Style</vt:lpstr>
      <vt:lpstr>Gill Sans MT</vt:lpstr>
      <vt:lpstr>Symbol</vt:lpstr>
      <vt:lpstr>Tahoma</vt:lpstr>
      <vt:lpstr>Times New Roman</vt:lpstr>
      <vt:lpstr>Wingdings 3</vt:lpstr>
      <vt:lpstr>Origine</vt:lpstr>
      <vt:lpstr>AI Project Objectives, Goals Accomplishments x How Can Virtual Assistants and AI-Based Smartphone Apps Help Post-Secondary Students with Disabilities Succeed in their Studies?  </vt:lpstr>
      <vt:lpstr>Agenda</vt:lpstr>
      <vt:lpstr>Main Objectives of Project</vt:lpstr>
      <vt:lpstr>Advisory Board Meetings - Method</vt:lpstr>
      <vt:lpstr>Advisory Board Meetings - Results</vt:lpstr>
      <vt:lpstr>Advisory Board Meetings: Knowledge Transfer</vt:lpstr>
      <vt:lpstr>Literature Reviews: Systematic Review </vt:lpstr>
      <vt:lpstr>Literature Reviews: Google Searches</vt:lpstr>
      <vt:lpstr>Literature Reviews: Knowledge Transfer</vt:lpstr>
      <vt:lpstr>Empirical Studies:  Identify Uses of AI-Based Virtual Assistants </vt:lpstr>
      <vt:lpstr>Empirical Studies:  Identify Uses of AI-Based Virtual Assistants </vt:lpstr>
      <vt:lpstr>Empirical Studies:  Identify Uses of AI-Based Virtual Assistants - KT </vt:lpstr>
      <vt:lpstr>Empirical Studies:  AI-Based Smartphone Apps and Other Technologies</vt:lpstr>
      <vt:lpstr>Empirical Studies:  AI-Based Smartphone Apps and Other Technologies</vt:lpstr>
      <vt:lpstr>Empirical Studies:  AI-Based Smartphone Apps and Other Technologies</vt:lpstr>
      <vt:lpstr>Empirical Studies: AI-Based Technologies That Instructors Can Integrate Into Their Teaching</vt:lpstr>
      <vt:lpstr>Empirical Studies: AI-Based Technologies That Instructors Can Integrate Into Their Teaching</vt:lpstr>
      <vt:lpstr>Empirical Studies: AI-Based Technologies That Instructors Can Integrate Into Their Teaching</vt:lpstr>
      <vt:lpstr>Empirical Studies: AI-Based Technologies That Instructors Can Integrate Into Their Teaching</vt:lpstr>
      <vt:lpstr>Additional Knowledge Transfer </vt:lpstr>
      <vt:lpstr>Next Steps</vt:lpstr>
      <vt:lpstr>Implications</vt:lpstr>
      <vt:lpstr>Thank You / Merci !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Design:  Making Face-to-face and Online Courses Accessible to ALL Students, with or Without Disabilities</dc:title>
  <dc:creator>Anick C. Legault</dc:creator>
  <cp:lastModifiedBy>Catherine S. Fichten, Dr.</cp:lastModifiedBy>
  <cp:revision>297</cp:revision>
  <cp:lastPrinted>2021-12-06T16:41:55Z</cp:lastPrinted>
  <dcterms:created xsi:type="dcterms:W3CDTF">2020-11-13T18:45:37Z</dcterms:created>
  <dcterms:modified xsi:type="dcterms:W3CDTF">2021-12-27T16:58:29Z</dcterms:modified>
</cp:coreProperties>
</file>