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2.jpg" ContentType="image/jpeg"/>
  <Override PartName="/ppt/media/image13.jpg" ContentType="image/jpeg"/>
  <Override PartName="/ppt/media/image15.jpg" ContentType="image/jpeg"/>
  <Override PartName="/ppt/media/image19.jpg" ContentType="image/jpeg"/>
  <Override PartName="/ppt/media/image20.jpg" ContentType="image/jpeg"/>
  <Override PartName="/ppt/media/image21.jpg" ContentType="image/jpeg"/>
  <Override PartName="/ppt/notesSlides/notesSlide3.xml" ContentType="application/vnd.openxmlformats-officedocument.presentationml.notesSlide+xml"/>
  <Override PartName="/ppt/media/image26.jpg" ContentType="image/jpeg"/>
  <Override PartName="/ppt/media/image27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34.jpg" ContentType="image/jpeg"/>
  <Override PartName="/ppt/media/image35.jpg" ContentType="image/jpeg"/>
  <Override PartName="/ppt/media/image36.jpg" ContentType="image/jpeg"/>
  <Override PartName="/ppt/media/image37.jpg" ContentType="image/jpeg"/>
  <Override PartName="/ppt/media/image38.jpg" ContentType="image/jpeg"/>
  <Override PartName="/ppt/notesSlides/notesSlide7.xml" ContentType="application/vnd.openxmlformats-officedocument.presentationml.notesSlide+xml"/>
  <Override PartName="/ppt/media/image39.jpg" ContentType="image/jpeg"/>
  <Override PartName="/ppt/media/image40.jpg" ContentType="image/jpeg"/>
  <Override PartName="/ppt/media/image41.jpg" ContentType="image/jpeg"/>
  <Override PartName="/ppt/notesSlides/notesSlide8.xml" ContentType="application/vnd.openxmlformats-officedocument.presentationml.notesSlide+xml"/>
  <Override PartName="/ppt/media/image43.jpg" ContentType="image/jpeg"/>
  <Override PartName="/ppt/notesSlides/notesSlide9.xml" ContentType="application/vnd.openxmlformats-officedocument.presentationml.notesSlide+xml"/>
  <Override PartName="/ppt/media/image46.jpg" ContentType="image/jpeg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  <p:sldMasterId id="2147483669" r:id="rId3"/>
    <p:sldMasterId id="2147483672" r:id="rId4"/>
  </p:sldMasterIdLst>
  <p:notesMasterIdLst>
    <p:notesMasterId r:id="rId37"/>
  </p:notesMasterIdLst>
  <p:sldIdLst>
    <p:sldId id="307" r:id="rId5"/>
    <p:sldId id="284" r:id="rId6"/>
    <p:sldId id="257" r:id="rId7"/>
    <p:sldId id="268" r:id="rId8"/>
    <p:sldId id="269" r:id="rId9"/>
    <p:sldId id="286" r:id="rId10"/>
    <p:sldId id="295" r:id="rId11"/>
    <p:sldId id="308" r:id="rId12"/>
    <p:sldId id="270" r:id="rId13"/>
    <p:sldId id="312" r:id="rId14"/>
    <p:sldId id="260" r:id="rId15"/>
    <p:sldId id="291" r:id="rId16"/>
    <p:sldId id="294" r:id="rId17"/>
    <p:sldId id="311" r:id="rId18"/>
    <p:sldId id="296" r:id="rId19"/>
    <p:sldId id="271" r:id="rId20"/>
    <p:sldId id="290" r:id="rId21"/>
    <p:sldId id="272" r:id="rId22"/>
    <p:sldId id="298" r:id="rId23"/>
    <p:sldId id="289" r:id="rId24"/>
    <p:sldId id="300" r:id="rId25"/>
    <p:sldId id="299" r:id="rId26"/>
    <p:sldId id="301" r:id="rId27"/>
    <p:sldId id="302" r:id="rId28"/>
    <p:sldId id="309" r:id="rId29"/>
    <p:sldId id="303" r:id="rId30"/>
    <p:sldId id="304" r:id="rId31"/>
    <p:sldId id="310" r:id="rId32"/>
    <p:sldId id="305" r:id="rId33"/>
    <p:sldId id="282" r:id="rId34"/>
    <p:sldId id="283" r:id="rId35"/>
    <p:sldId id="306" r:id="rId3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2747" autoAdjust="0"/>
  </p:normalViewPr>
  <p:slideViewPr>
    <p:cSldViewPr>
      <p:cViewPr varScale="1">
        <p:scale>
          <a:sx n="85" d="100"/>
          <a:sy n="85" d="100"/>
        </p:scale>
        <p:origin x="490" y="6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110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28EC3-F01B-4B48-9F85-34A2F298B3A0}" type="datetimeFigureOut">
              <a:rPr lang="en-CA" smtClean="0"/>
              <a:t>2021-12-26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11B2A-79D8-40AD-8B99-E814011614A2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8547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5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E11B2A-79D8-40AD-8B99-E814011614A2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3608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05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87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99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56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065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959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There were many!  We wanted to find out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054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06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49E03-86E6-4258-8C11-4BE8B0F133AC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265DF-4829-44F2-907D-69F16D9B95D5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8A475-81EC-4613-B833-1F48917D09AB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D61F5-1249-45EE-812E-6D1AAFC7390B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3E169-D4D1-40AD-B696-1F8D39CE479D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23890" y="795000"/>
            <a:ext cx="11081515" cy="1921453"/>
          </a:xfrm>
        </p:spPr>
        <p:txBody>
          <a:bodyPr anchor="t"/>
          <a:lstStyle>
            <a:lvl1pPr algn="r">
              <a:defRPr sz="3600">
                <a:solidFill>
                  <a:srgbClr val="0033CC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623890" y="2962279"/>
            <a:ext cx="10943694" cy="3272265"/>
          </a:xfrm>
          <a:ln>
            <a:noFill/>
          </a:ln>
        </p:spPr>
        <p:txBody>
          <a:bodyPr/>
          <a:lstStyle>
            <a:lvl1pPr marL="0" indent="0" algn="r">
              <a:buNone/>
              <a:defRPr sz="2800">
                <a:solidFill>
                  <a:srgbClr val="00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0F0995-9B71-4D39-A35C-014D4C66BC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010" y="6257679"/>
            <a:ext cx="461665" cy="461665"/>
          </a:xfrm>
          <a:prstGeom prst="rect">
            <a:avLst/>
          </a:prstGeom>
        </p:spPr>
      </p:pic>
      <p:sp>
        <p:nvSpPr>
          <p:cNvPr id="11" name="Espace réservé du numéro de diapositive 22">
            <a:extLst>
              <a:ext uri="{FF2B5EF4-FFF2-40B4-BE49-F238E27FC236}">
                <a16:creationId xmlns:a16="http://schemas.microsoft.com/office/drawing/2014/main" id="{BBF05A28-4B5E-4734-93D2-CB408D8DF4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39736" y="6418506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51266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 sz="4000"/>
            </a:lvl1pPr>
            <a:lvl2pPr marL="628635" indent="-354004">
              <a:buSzPct val="110000"/>
              <a:defRPr sz="3600"/>
            </a:lvl2pPr>
            <a:lvl3pPr marL="895328" indent="-301618">
              <a:buSzPct val="110000"/>
              <a:defRPr sz="3200"/>
            </a:lvl3pPr>
            <a:lvl4pPr marL="1162022" indent="-293681">
              <a:buSzPct val="110000"/>
              <a:defRPr sz="2800"/>
            </a:lvl4pPr>
            <a:lvl5pPr marL="1438239" indent="-295267">
              <a:buSzPct val="110000"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609600" y="6353180"/>
            <a:ext cx="1072100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6574B-B15E-40F2-93A5-692C93122185}" type="datetime1">
              <a:rPr lang="en-US" smtClean="0"/>
              <a:t>12/26/2021</a:t>
            </a:fld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216579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99E39247-2AF6-4D8C-B736-89602067B173}" type="datetime1">
              <a:rPr lang="en-US" smtClean="0"/>
              <a:t>12/26/2021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804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330EB-8850-4A7A-AD4D-C3DEF0125C74}" type="datetime1">
              <a:rPr lang="en-US" smtClean="0"/>
              <a:t>12/26/2021</a:t>
            </a:fld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92085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CCA83-CC67-494D-9E90-3C7F1462DE9E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198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07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8847C-CED3-4840-A4A6-76A6E43EE919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4908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8B22E-13D9-4DB1-8A24-CA134CBB4192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5561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4E648-BFAA-426B-8CB9-121E550C76EB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9698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EC9A2-478A-41D6-A811-FDDB4495AD0E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4652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0362" y="6198870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964" y="6292596"/>
            <a:ext cx="440435" cy="4465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94433" y="335135"/>
            <a:ext cx="220313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6278" y="2430371"/>
            <a:ext cx="9759442" cy="2612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887F-99A2-449E-B8B5-2AC96F04B065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61343" y="6396994"/>
            <a:ext cx="188595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9298" y="113839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609600" y="6274449"/>
            <a:ext cx="10801345" cy="464488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454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1" fontAlgn="base" hangingPunct="1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1" fontAlgn="base" hangingPunct="1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1" fontAlgn="base" hangingPunct="1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1" fontAlgn="base" hangingPunct="1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1" fontAlgn="base" hangingPunct="1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24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10362" y="6198870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964" y="6292596"/>
            <a:ext cx="440436" cy="44652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25924" y="190957"/>
            <a:ext cx="274015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1853" y="1290065"/>
            <a:ext cx="9516745" cy="1904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072C6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C8921-6BDC-4E6F-A819-93E68AAC8067}" type="datetime1">
              <a:rPr lang="en-US" smtClean="0"/>
              <a:t>12/26/2021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0033CC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0910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mozilla.org/en-US/kb/tips-assessing-safety-extensio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chrome.google.com/webstor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9.jpeg"/><Relationship Id="rId4" Type="http://schemas.openxmlformats.org/officeDocument/2006/relationships/hyperlink" Target="mailto:rosie.arcuri@mail.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AAA5C7-6DCB-4432-8426-FB239A65EB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 marR="0" lvl="0" indent="0" algn="l" defTabSz="914400" rtl="0" eaLnBrk="1" fontAlgn="auto" latinLnBrk="0" hangingPunct="1">
              <a:lnSpc>
                <a:spcPts val="16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38100" marR="0" lvl="0" indent="0" algn="l" defTabSz="914400" rtl="0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613967"/>
            <a:ext cx="11582400" cy="195245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indent="12700" algn="ctr">
              <a:spcBef>
                <a:spcPts val="105"/>
              </a:spcBef>
            </a:pPr>
            <a:r>
              <a:rPr lang="en-CA" sz="4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Browser Extensions For All:</a:t>
            </a:r>
            <a:br>
              <a:rPr lang="en-CA" sz="4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“We’re Different, We’re the Same”</a:t>
            </a:r>
            <a:br>
              <a:rPr lang="en-US" sz="4200" b="1" i="0" dirty="0">
                <a:solidFill>
                  <a:srgbClr val="003344"/>
                </a:solidFill>
                <a:effectLst/>
                <a:latin typeface="+mn-lt"/>
              </a:rPr>
            </a:br>
            <a:endParaRPr sz="4200" dirty="0"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2223896"/>
            <a:ext cx="11125200" cy="287771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lvl="0" indent="-3810" algn="ctr">
              <a:lnSpc>
                <a:spcPts val="4000"/>
              </a:lnSpc>
              <a:spcBef>
                <a:spcPts val="500"/>
              </a:spcBef>
              <a:defRPr/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Rosie Arcuri, Christine Vo, Catherine Fichten, Mary Jorgensen, Maegan Harvison and  Abi Vasseur, </a:t>
            </a:r>
            <a:endParaRPr lang="en-US" sz="3200" spc="-5" dirty="0">
              <a:solidFill>
                <a:srgbClr val="0033CC"/>
              </a:solidFill>
              <a:latin typeface="Arial"/>
              <a:cs typeface="Arial"/>
              <a:hlinkClick r:id="rId3"/>
            </a:endParaRPr>
          </a:p>
          <a:p>
            <a:pPr marL="252095" marR="5080" lvl="0" indent="-3810" algn="ctr" defTabSz="914400" rtl="0" eaLnBrk="1" fontAlgn="auto" latinLnBrk="0" hangingPunct="1">
              <a:lnSpc>
                <a:spcPts val="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Adaptech Research</a:t>
            </a:r>
            <a:r>
              <a:rPr kumimoji="0" sz="3200" b="0" i="0" u="sng" strike="noStrike" kern="1200" cap="none" spc="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 </a:t>
            </a: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Network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-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Accessing Higher Ground </a:t>
            </a:r>
            <a:r>
              <a:rPr kumimoji="0" sz="2600" b="0" i="0" u="none" strike="noStrike" kern="1200" cap="none" spc="-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Conference,</a:t>
            </a:r>
            <a:r>
              <a:rPr kumimoji="0" sz="2600" b="0" i="0" u="none" strike="noStrike" kern="1200" cap="none" spc="3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n-CA" sz="2600" b="0" i="0" u="none" strike="noStrike" kern="1200" cap="none" spc="35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3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November 18, </a:t>
            </a:r>
            <a:r>
              <a:rPr kumimoji="0" sz="2600" b="0" i="0" u="none" strike="noStrike" kern="1200" cap="none" spc="-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2021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 descr="Decorative."/>
          <p:cNvSpPr/>
          <p:nvPr/>
        </p:nvSpPr>
        <p:spPr>
          <a:xfrm>
            <a:off x="1981961" y="213741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pic>
        <p:nvPicPr>
          <p:cNvPr id="5" name="object 5" descr="Decorative.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2278" y="5844152"/>
            <a:ext cx="996696" cy="347472"/>
          </a:xfrm>
          <a:prstGeom prst="rect">
            <a:avLst/>
          </a:prstGeom>
        </p:spPr>
      </p:pic>
      <p:pic>
        <p:nvPicPr>
          <p:cNvPr id="6" name="object 6" descr="Decorative. 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320672" y="5701658"/>
            <a:ext cx="630935" cy="632460"/>
          </a:xfrm>
          <a:prstGeom prst="rect">
            <a:avLst/>
          </a:prstGeom>
        </p:spPr>
      </p:pic>
      <p:pic>
        <p:nvPicPr>
          <p:cNvPr id="7" name="object 7" descr="Decorative.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89645" y="5819006"/>
            <a:ext cx="1281683" cy="39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4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EA1D-C199-4511-BAE2-1A49BEB67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4434" y="335135"/>
            <a:ext cx="2203132" cy="635000"/>
          </a:xfrm>
        </p:spPr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4539D-90C3-443D-8495-EBF85F84E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700" y="1143000"/>
            <a:ext cx="10896600" cy="5047536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PowerPoint presentation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</a:rPr>
              <a:t>What are chrome extensions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</a:rPr>
              <a:t>How do you download chrome extensions safely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</a:rPr>
              <a:t>Chrome extensions for reading, writing, note taking, productivity, alternative mice/ keyboard</a:t>
            </a:r>
          </a:p>
          <a:p>
            <a:pPr marL="831600" lvl="1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</a:rPr>
              <a:t>An alternative for assistive technology (AT)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Video / Demonstration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850DF-06D8-4E31-B246-298557C4ED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9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10362" y="335135"/>
            <a:ext cx="1066723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715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Introduction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336251" y="1249721"/>
            <a:ext cx="11215457" cy="466089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6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Google Chrome is the most popular browser in North America </a:t>
            </a:r>
            <a:endParaRPr lang="en-CA" sz="3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/>
              <a:cs typeface="Arial"/>
            </a:endParaRP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6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Most students with disabilities, especially those with ADHD, mental health and LD chose not to use AT’s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Cost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Fear of being singled out</a:t>
            </a:r>
          </a:p>
          <a:p>
            <a:pPr marL="832485" lvl="1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Lack of training</a:t>
            </a:r>
          </a:p>
        </p:txBody>
      </p:sp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362" y="1126997"/>
            <a:ext cx="10972800" cy="0"/>
          </a:xfrm>
          <a:custGeom>
            <a:avLst/>
            <a:gdLst/>
            <a:ahLst/>
            <a:cxnLst/>
            <a:rect l="l" t="t" r="r" b="b"/>
            <a:pathLst>
              <a:path w="10972800">
                <a:moveTo>
                  <a:pt x="0" y="0"/>
                </a:moveTo>
                <a:lnTo>
                  <a:pt x="10972800" y="0"/>
                </a:lnTo>
              </a:path>
            </a:pathLst>
          </a:custGeom>
          <a:ln w="19050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964" y="6292596"/>
            <a:ext cx="440435" cy="446531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269DB-AA30-4585-BD4C-8BB27AEE2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1" y="335135"/>
            <a:ext cx="11048999" cy="635000"/>
          </a:xfrm>
        </p:spPr>
        <p:txBody>
          <a:bodyPr/>
          <a:lstStyle/>
          <a:p>
            <a:pPr algn="ctr"/>
            <a:r>
              <a:rPr lang="en-CA" dirty="0"/>
              <a:t>This Initiative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0002B-C8B8-4AFE-896B-5F690BDE9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1" y="1299022"/>
            <a:ext cx="11048999" cy="4632037"/>
          </a:xfrm>
        </p:spPr>
        <p:txBody>
          <a:bodyPr/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180 relevant extensions compiled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100 extensions deemed </a:t>
            </a:r>
            <a:r>
              <a:rPr lang="en-C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</a:t>
            </a:r>
          </a:p>
          <a:p>
            <a:pPr marL="832485" lvl="1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Updated in 2019 or later</a:t>
            </a:r>
          </a:p>
          <a:p>
            <a:pPr marL="375285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50 extensions tested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Unique function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Popularity</a:t>
            </a:r>
          </a:p>
          <a:p>
            <a:pPr marL="832485" lvl="1" indent="-363220" algn="l" rtl="0">
              <a:spcBef>
                <a:spcPts val="1200"/>
              </a:spcBef>
              <a:buClr>
                <a:srgbClr val="0033CC"/>
              </a:buClr>
              <a:buSzPct val="109375"/>
              <a:buFont typeface="Arial" panose="020B0604020202020204" pitchFamily="34" charset="0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Customer reviews</a:t>
            </a:r>
          </a:p>
        </p:txBody>
      </p:sp>
      <p:pic>
        <p:nvPicPr>
          <p:cNvPr id="1026" name="Picture 2" descr="Decorative. ">
            <a:extLst>
              <a:ext uri="{FF2B5EF4-FFF2-40B4-BE49-F238E27FC236}">
                <a16:creationId xmlns:a16="http://schemas.microsoft.com/office/drawing/2014/main" id="{86D29032-1F57-4902-A13F-713F4C69C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139" y="3962400"/>
            <a:ext cx="3392361" cy="196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9919B-EB62-4C35-B6FF-679D47F1466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034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86AE-84E0-4459-85F0-AC13A888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35135"/>
            <a:ext cx="9144000" cy="635000"/>
          </a:xfrm>
        </p:spPr>
        <p:txBody>
          <a:bodyPr/>
          <a:lstStyle/>
          <a:p>
            <a:pPr algn="ctr"/>
            <a:r>
              <a:rPr lang="en-CA" dirty="0"/>
              <a:t>What is an Extension?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CC833-A758-4A7B-A8D6-321A04B91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219200"/>
            <a:ext cx="11658600" cy="4953000"/>
          </a:xfrm>
        </p:spPr>
        <p:txBody>
          <a:bodyPr>
            <a:normAutofit/>
          </a:bodyPr>
          <a:lstStyle/>
          <a:p>
            <a:pPr marL="375285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Programs that change the browser experience by:</a:t>
            </a:r>
          </a:p>
          <a:p>
            <a:pPr marL="832485" lvl="1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Adding a function</a:t>
            </a: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28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Display: background color, text size,  remove adds and distractions </a:t>
            </a: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sz="28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Website and tab navigation: use the keyboard or mouse to alter navigation</a:t>
            </a:r>
          </a:p>
          <a:p>
            <a:pPr marL="926465" lvl="2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tabLst>
                <a:tab pos="375285" algn="l"/>
                <a:tab pos="375920" algn="l"/>
              </a:tabLst>
            </a:pPr>
            <a:endParaRPr lang="en-CA" sz="30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endParaRPr lang="en-CA" sz="32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7F56E-654C-4886-A105-69F1B3493C3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26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8187-C577-400B-83ED-2A721487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5135"/>
            <a:ext cx="11125199" cy="635000"/>
          </a:xfrm>
        </p:spPr>
        <p:txBody>
          <a:bodyPr/>
          <a:lstStyle/>
          <a:p>
            <a:pPr algn="ctr"/>
            <a:r>
              <a:rPr kumimoji="0" lang="en-CA" sz="4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is an Extension? (2)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05F56-0E24-4EDD-8EA3-448A977FA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371600"/>
            <a:ext cx="10366120" cy="3354765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Linking to external services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 and grammar checkers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and organizational tools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Text-to-speech and other reading tools</a:t>
            </a:r>
          </a:p>
          <a:p>
            <a:endParaRPr lang="en-CA" dirty="0"/>
          </a:p>
        </p:txBody>
      </p:sp>
      <p:sp>
        <p:nvSpPr>
          <p:cNvPr id="4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6" name="Picture 5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4114800"/>
            <a:ext cx="2724150" cy="16764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10BAA4-40A7-4071-A9A0-D05153BDF50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3B61-56D3-46BF-9DB3-C1155CD5F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335135"/>
            <a:ext cx="10896599" cy="615553"/>
          </a:xfrm>
        </p:spPr>
        <p:txBody>
          <a:bodyPr/>
          <a:lstStyle/>
          <a:p>
            <a:pPr algn="ctr"/>
            <a:r>
              <a:rPr lang="en-CA" dirty="0"/>
              <a:t>Safety Tips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3A32B1-2615-45D6-B763-C1BD26E8A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5432256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this extension from a developer that is a trusted source?</a:t>
            </a: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developer's website consistent with the information on extension page on the Google Chrome store?  </a:t>
            </a: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 extension's permission requests consistent with the features of the extension?</a:t>
            </a: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Source: </a:t>
            </a:r>
            <a:r>
              <a:rPr lang="en-US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Assessing Safety Extension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3AC01-4517-423B-AAB2-DF95735C62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202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9A50B-7E4A-4436-93B9-2F6545D01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96599" cy="635000"/>
          </a:xfrm>
        </p:spPr>
        <p:txBody>
          <a:bodyPr/>
          <a:lstStyle/>
          <a:p>
            <a:pPr algn="ctr"/>
            <a:r>
              <a:rPr lang="en-CA" dirty="0"/>
              <a:t>Safety Tips (2)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51C3D-76A8-4918-9160-C57F9CCDC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10820400" cy="3631763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extension's description or website explain why they need those permissions?</a:t>
            </a:r>
            <a:endParaRPr lang="en-US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the extension have a privacy policy, and am I comfortable with how the data is being used under the privacy policy?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E8BD9-2242-49FC-BDA1-B5DC112CE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810000"/>
            <a:ext cx="2438611" cy="219475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5B5F2-0FBB-4075-A99B-E8516105C3E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921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ADFA1-2E2D-46BF-A51B-1203CC982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941" y="152400"/>
            <a:ext cx="10366119" cy="984885"/>
          </a:xfrm>
        </p:spPr>
        <p:txBody>
          <a:bodyPr/>
          <a:lstStyle/>
          <a:p>
            <a:pPr algn="ctr"/>
            <a:r>
              <a:rPr lang="en-CA" dirty="0"/>
              <a:t>How to install an extension </a:t>
            </a:r>
            <a:br>
              <a:rPr lang="en-CA" dirty="0"/>
            </a:br>
            <a:endParaRPr lang="en-CA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13C1E-503E-4D0F-BF9A-360444731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1" y="1490007"/>
            <a:ext cx="10667999" cy="5262979"/>
          </a:xfrm>
        </p:spPr>
        <p:txBody>
          <a:bodyPr/>
          <a:lstStyle/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Sign into your Chrome (Gmail login)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Open the </a:t>
            </a:r>
            <a:r>
              <a:rPr lang="en-US" b="0" i="0" u="none" strike="noStrike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Chrome Web Store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Search for 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extension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Click Add to Chrome.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r>
              <a:rPr lang="en-US" b="0" i="0" dirty="0"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prompted, click Add extension</a:t>
            </a: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endParaRPr lang="en-US" dirty="0">
              <a:solidFill>
                <a:srgbClr val="1F1F1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indent="-742950" algn="l" fontAlgn="base">
              <a:spcBef>
                <a:spcPts val="1200"/>
              </a:spcBef>
              <a:buFont typeface="+mj-lt"/>
              <a:buAutoNum type="arabicPeriod"/>
            </a:pPr>
            <a:endParaRPr lang="en-US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>
              <a:spcBef>
                <a:spcPts val="1200"/>
              </a:spcBef>
            </a:pPr>
            <a:r>
              <a:rPr lang="en-CA" sz="2000" dirty="0"/>
              <a:t>(Source: Chrome Webstore)</a:t>
            </a:r>
            <a:endParaRPr lang="en-US" sz="2000" b="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D354B5F5-29B0-4D05-88BF-E837B1829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038600"/>
            <a:ext cx="3333750" cy="1905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FFD7F4-DDBC-4A05-9883-92CED442E94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31B52-2514-45A6-87E8-CDAAD0191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680" y="335135"/>
            <a:ext cx="10978639" cy="615553"/>
          </a:xfrm>
        </p:spPr>
        <p:txBody>
          <a:bodyPr/>
          <a:lstStyle/>
          <a:p>
            <a:pPr algn="ctr"/>
            <a:r>
              <a:rPr lang="en-CA" dirty="0"/>
              <a:t>What is Assistive Tech (AT)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FE3A5-64CD-4D74-8A8A-5CE9F6437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90263"/>
            <a:ext cx="9059616" cy="473796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926BC7-E47E-41F9-A327-E9C05F617E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10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0" y="152400"/>
            <a:ext cx="10972800" cy="6270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CA" spc="-10" dirty="0"/>
              <a:t>AT vs Extensions - AT</a:t>
            </a:r>
            <a:endParaRPr spc="-5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82F4A0-7B96-46EE-BE55-13F45B77E3C2}"/>
              </a:ext>
            </a:extLst>
          </p:cNvPr>
          <p:cNvSpPr txBox="1"/>
          <p:nvPr/>
        </p:nvSpPr>
        <p:spPr>
          <a:xfrm>
            <a:off x="609600" y="1295400"/>
            <a:ext cx="6479619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Often expensive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avoid due to fear of stigma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Comprehensive tools can be overwhelming to learn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Designed for specific needs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training available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1658601" y="6396994"/>
            <a:ext cx="291338" cy="2043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pic>
        <p:nvPicPr>
          <p:cNvPr id="1026" name="Picture 2" descr="Pros and cons of assistive technology - Pros an Cons">
            <a:extLst>
              <a:ext uri="{FF2B5EF4-FFF2-40B4-BE49-F238E27FC236}">
                <a16:creationId xmlns:a16="http://schemas.microsoft.com/office/drawing/2014/main" id="{F080F0F7-2807-43A9-9206-59F90F3F0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934" y="2362200"/>
            <a:ext cx="4572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65E27-6350-4EB0-906D-1657C5B9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20400" cy="615553"/>
          </a:xfrm>
        </p:spPr>
        <p:txBody>
          <a:bodyPr/>
          <a:lstStyle/>
          <a:p>
            <a:pPr algn="ctr"/>
            <a:r>
              <a:rPr lang="en-CA" spc="-10" dirty="0"/>
              <a:t>AT vs Extensions -  Extensions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69808-AE95-47E1-BA5B-9CA3E71A94BD}"/>
              </a:ext>
            </a:extLst>
          </p:cNvPr>
          <p:cNvSpPr txBox="1"/>
          <p:nvPr/>
        </p:nvSpPr>
        <p:spPr>
          <a:xfrm>
            <a:off x="609600" y="1219200"/>
            <a:ext cx="769620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492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Often free or inexpensive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Used by the general public </a:t>
            </a:r>
            <a:endParaRPr lang="en-US" sz="3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/>
              <a:cs typeface="Arial"/>
            </a:endParaRP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Simple or complex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May require many extensions to replace comprehensive AT program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Information not always available</a:t>
            </a:r>
          </a:p>
          <a:p>
            <a:pPr marL="3744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/>
                <a:cs typeface="Arial"/>
              </a:rPr>
              <a:t>Minimal training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98F08-D114-4E42-9BFA-EF495003D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159" y="1219200"/>
            <a:ext cx="4188841" cy="234983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1421C5-0D79-4EB3-AF81-8F52B102117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58601" y="6396994"/>
            <a:ext cx="291338" cy="308606"/>
          </a:xfrm>
        </p:spPr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022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B534C-B279-484D-875E-7B32D52A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35135"/>
            <a:ext cx="10972800" cy="635000"/>
          </a:xfrm>
        </p:spPr>
        <p:txBody>
          <a:bodyPr/>
          <a:lstStyle/>
          <a:p>
            <a:pPr algn="ctr"/>
            <a:r>
              <a:rPr lang="en-CA" dirty="0"/>
              <a:t>Comprehensive literacy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BFAEE7-99B2-40A7-AFAA-4FC2209CA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43000"/>
            <a:ext cx="11201400" cy="2893100"/>
          </a:xfrm>
        </p:spPr>
        <p:txBody>
          <a:bodyPr/>
          <a:lstStyle/>
          <a:p>
            <a:pPr marL="374400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$99 annually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Compared to $0-50</a:t>
            </a:r>
            <a:endParaRPr lang="en-CA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4400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Comprehensive tools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Common tools found in other extensions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2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Uncommon tools such as OCR and picture dictionaries</a:t>
            </a:r>
          </a:p>
        </p:txBody>
      </p:sp>
      <p:pic>
        <p:nvPicPr>
          <p:cNvPr id="5" name="Picture 4" descr="Decorative.">
            <a:extLst>
              <a:ext uri="{FF2B5EF4-FFF2-40B4-BE49-F238E27FC236}">
                <a16:creationId xmlns:a16="http://schemas.microsoft.com/office/drawing/2014/main" id="{870B1BC7-3BE4-4E2C-BE43-A1A94598BA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1371600"/>
            <a:ext cx="1485900" cy="14859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D194F-58A5-4F8B-BE76-9145C025741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58601" y="6396994"/>
            <a:ext cx="291338" cy="232406"/>
          </a:xfrm>
        </p:spPr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397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D3C71-2110-E240-B483-F254F6D6A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35135"/>
            <a:ext cx="11201399" cy="3693319"/>
          </a:xfrm>
        </p:spPr>
        <p:txBody>
          <a:bodyPr/>
          <a:lstStyle/>
          <a:p>
            <a:r>
              <a:rPr lang="en-CA" dirty="0"/>
              <a:t>Comprehensive Literacy Tools -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41F17-D4FF-1246-BB73-FB2710A83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447800"/>
            <a:ext cx="10744200" cy="3400931"/>
          </a:xfrm>
        </p:spPr>
        <p:txBody>
          <a:bodyPr/>
          <a:lstStyle/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Read&amp;Write: word prediction, highlight protection, summarize text</a:t>
            </a:r>
          </a:p>
          <a:p>
            <a:pPr marL="831600" lvl="1" indent="-363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A" sz="3600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Helperbird: most comprehensive with content, display,  navigation, and other disability specific features</a:t>
            </a:r>
          </a:p>
          <a:p>
            <a:endParaRPr lang="en-CA" dirty="0"/>
          </a:p>
        </p:txBody>
      </p:sp>
      <p:pic>
        <p:nvPicPr>
          <p:cNvPr id="4" name="Picture 3" descr="Decorative.">
            <a:extLst>
              <a:ext uri="{FF2B5EF4-FFF2-40B4-BE49-F238E27FC236}">
                <a16:creationId xmlns:a16="http://schemas.microsoft.com/office/drawing/2014/main" id="{FD60F906-6823-408A-9769-AB8D419E9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903824"/>
            <a:ext cx="5216883" cy="207315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4FDF9A-7148-4CE7-81AD-911FC458D5D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582401" y="6396994"/>
            <a:ext cx="367538" cy="308606"/>
          </a:xfrm>
        </p:spPr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547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6B534C-B279-484D-875E-7B32D52A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0" y="304800"/>
            <a:ext cx="8001000" cy="635000"/>
          </a:xfrm>
        </p:spPr>
        <p:txBody>
          <a:bodyPr/>
          <a:lstStyle/>
          <a:p>
            <a:pPr algn="ctr"/>
            <a:r>
              <a:rPr lang="en-CA" dirty="0"/>
              <a:t>Reading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0" y="1447800"/>
            <a:ext cx="10896600" cy="4431983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 features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Change text size, color, spacing and background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Text-to-speech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Removing distractions</a:t>
            </a: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3244199"/>
            <a:ext cx="3914775" cy="260510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CC119B-5C5F-43D1-A4E5-C29A9BB9F78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086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D695B-9B32-4488-B167-6039C93F8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335135"/>
            <a:ext cx="3149665" cy="1231106"/>
          </a:xfrm>
        </p:spPr>
        <p:txBody>
          <a:bodyPr/>
          <a:lstStyle/>
          <a:p>
            <a:r>
              <a:rPr lang="en-CA" dirty="0"/>
              <a:t>Reading (2)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71500" y="1371600"/>
            <a:ext cx="11049000" cy="3477875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Extensions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Clearly Reader  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Helperbird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 Aloud: A Text to Speech Voice Reader</a:t>
            </a:r>
          </a:p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endParaRPr lang="en-CA" sz="1800" kern="1200" dirty="0">
              <a:solidFill>
                <a:srgbClr val="072C6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A113B1-440C-4493-A59A-76672B9EB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4419600"/>
            <a:ext cx="1273507" cy="12735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F461E5-D5BD-4D48-8652-57A9CCC54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419600"/>
            <a:ext cx="1219200" cy="12192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883552-C981-4109-A462-59945A49190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568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F3D30-408F-49E0-B4AD-F10D5EAF2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5135"/>
            <a:ext cx="10667999" cy="635000"/>
          </a:xfrm>
        </p:spPr>
        <p:txBody>
          <a:bodyPr/>
          <a:lstStyle/>
          <a:p>
            <a:pPr algn="ctr"/>
            <a:r>
              <a:rPr lang="en-CA" dirty="0"/>
              <a:t>Reading (3)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C26875-6E76-437B-A8A8-91D6FC8AF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268750"/>
            <a:ext cx="5410200" cy="3447098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dirty="0">
                <a:solidFill>
                  <a:schemeClr val="tx2"/>
                </a:solidFill>
              </a:rPr>
              <a:t>Unique features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cloud</a:t>
            </a:r>
          </a:p>
          <a:p>
            <a:pPr marL="1276342" lvl="2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Cloud Generator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Ruler or color change</a:t>
            </a:r>
          </a:p>
          <a:p>
            <a:pPr marL="1276342" lvl="2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BeeLine Reader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BCF68D-6C35-4C67-8A68-6E2339F2D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278" y="1268751"/>
            <a:ext cx="3367768" cy="2143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4B7D2AA-D64F-4BE6-BEFA-DD4160F94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962400"/>
            <a:ext cx="2143125" cy="214312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09004-215B-4C99-A4FC-B63EBA08B08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95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E97A-6633-4AFB-967C-AA985B5A9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Writing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97E30-8EE2-404C-AC8C-4DCF4B235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143000"/>
            <a:ext cx="10442320" cy="3200876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Spell and grammar checker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Grammarly is most common &amp; free, Microsoft editor</a:t>
            </a:r>
          </a:p>
          <a:p>
            <a:pPr marL="361942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Improve writing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Outwrite: give hints to improve writing   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Quillbot: summarizing and paraphrasing</a:t>
            </a:r>
          </a:p>
        </p:txBody>
      </p:sp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095" y="4532172"/>
            <a:ext cx="1981200" cy="1483988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390" y="4641358"/>
            <a:ext cx="2429670" cy="1265616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155" y="4502641"/>
            <a:ext cx="2952750" cy="154305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C1D593-861E-48EC-97AC-533AEA5F727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000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Writing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8600" y="1150797"/>
            <a:ext cx="117348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Dictation – speech-to-text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Voiceln: works in most textboxes including docs, and outlook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Text-to-speech (review)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Speechify and Clearly reader stay on  the site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Read &amp; Write and Kami move to new platform, more complex but paid</a:t>
            </a:r>
          </a:p>
          <a:p>
            <a:pPr marL="327017" lvl="1" indent="0">
              <a:spcBef>
                <a:spcPts val="6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66E4DD-FDE1-48F2-8454-10FA64120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833" y="4419747"/>
            <a:ext cx="16192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43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49EF7-463C-461F-9D44-F7327F54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35"/>
            <a:ext cx="10820399" cy="635000"/>
          </a:xfrm>
        </p:spPr>
        <p:txBody>
          <a:bodyPr/>
          <a:lstStyle/>
          <a:p>
            <a:pPr algn="ctr"/>
            <a:r>
              <a:rPr lang="en-CA" dirty="0"/>
              <a:t>Writing (3)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F3CDF-EAB0-4AE8-A03E-A503029E7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143000"/>
            <a:ext cx="10896600" cy="4955203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Dictionary</a:t>
            </a:r>
          </a:p>
          <a:p>
            <a:pPr marL="628635" lvl="1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defRPr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 and picture dictionary</a:t>
            </a:r>
          </a:p>
          <a:p>
            <a:pPr marL="1085835" lvl="2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defRPr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Dictionary simple to use</a:t>
            </a:r>
          </a:p>
          <a:p>
            <a:pPr marL="1085835" lvl="2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defRPr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Read&amp;Write </a:t>
            </a:r>
          </a:p>
          <a:p>
            <a:pPr marL="171435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 prediction</a:t>
            </a:r>
          </a:p>
          <a:p>
            <a:pPr marL="628635" lvl="1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Read&amp;Write</a:t>
            </a:r>
          </a:p>
          <a:p>
            <a:pPr marL="628635" lvl="1" indent="-354004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ClaroRead – somewhat inconsistent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E4035-A017-4234-B68B-8F8659DDA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1447800"/>
            <a:ext cx="2143125" cy="214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5B7490-8B6B-4EC5-9936-665380100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436" y="4038600"/>
            <a:ext cx="1803089" cy="1803089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45A47-57E1-4649-8572-4A7F459DE5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787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6B534C-B279-484D-875E-7B32D52A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500" y="304800"/>
            <a:ext cx="8001000" cy="635000"/>
          </a:xfrm>
        </p:spPr>
        <p:txBody>
          <a:bodyPr/>
          <a:lstStyle/>
          <a:p>
            <a:pPr algn="ctr"/>
            <a:r>
              <a:rPr lang="en-CA" dirty="0"/>
              <a:t>Note-Taking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7700" y="1447800"/>
            <a:ext cx="10896600" cy="6109365"/>
          </a:xfrm>
        </p:spPr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lang="en-CA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Common features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File management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Notes websites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Save screenshots</a:t>
            </a:r>
          </a:p>
          <a:p>
            <a:pPr marL="819142" lvl="1" indent="-361942" algn="l" rtl="0" fontAlgn="base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10000"/>
              <a:buFont typeface="Arial" charset="0"/>
              <a:buChar char="•"/>
            </a:pPr>
            <a:r>
              <a:rPr lang="en-CA" sz="3200" kern="1200" dirty="0">
                <a:solidFill>
                  <a:srgbClr val="072C6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Annotate on files (web, pdf, screenshots)</a:t>
            </a: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819142" lvl="1" indent="-361942" algn="l" rtl="0" fontAlgn="base">
              <a:spcBef>
                <a:spcPts val="1200"/>
              </a:spcBef>
              <a:buClr>
                <a:srgbClr val="0033CC"/>
              </a:buClr>
              <a:buSzPct val="110000"/>
              <a:buFont typeface="Arial" charset="0"/>
              <a:buChar char="•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l" rtl="0" fontAlgn="base">
              <a:spcBef>
                <a:spcPts val="1200"/>
              </a:spcBef>
              <a:buClr>
                <a:srgbClr val="0033CC"/>
              </a:buClr>
              <a:buSzPct val="110000"/>
            </a:pPr>
            <a:endParaRPr lang="en-CA" sz="3200" kern="1200" dirty="0">
              <a:solidFill>
                <a:srgbClr val="072C6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1" y="1427480"/>
            <a:ext cx="3924300" cy="208956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5DBCC-DC38-4152-8AB5-A298F9A485F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Note-Taking (2)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CA" sz="3600" dirty="0">
                <a:ea typeface="Times New Roman" panose="02020603050405020304" pitchFamily="18" charset="0"/>
              </a:rPr>
              <a:t>Extensions</a:t>
            </a:r>
            <a:endParaRPr lang="en-CA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CA" sz="3200" dirty="0">
                <a:ea typeface="Times New Roman" panose="02020603050405020304" pitchFamily="18" charset="0"/>
              </a:rPr>
              <a:t>Evernote Web Clipper – most comprehensive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CA" sz="3200" dirty="0">
                <a:ea typeface="Times New Roman" panose="02020603050405020304" pitchFamily="18" charset="0"/>
              </a:rPr>
              <a:t>OneNote Web - no annotations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CA" sz="3200" dirty="0">
                <a:ea typeface="Times New Roman" panose="02020603050405020304" pitchFamily="18" charset="0"/>
              </a:rPr>
              <a:t>Google Keep - simple but effective</a:t>
            </a: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317619"/>
            <a:ext cx="685800" cy="385763"/>
          </a:xfr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 dirty="0"/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489137"/>
            <a:ext cx="3157487" cy="1243591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1557" y="4210796"/>
            <a:ext cx="1800275" cy="1800275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539" y="4038600"/>
            <a:ext cx="1833563" cy="183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04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Productivity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Organize documents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Google Keep, OneNote web clipper, Evernote Web Clipper all work very well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Simplified view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Clearly  Reader (for web), Print Friendly and PDF 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27EA81-5E5C-409A-ABBA-C57DEDDB9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873" y="4569500"/>
            <a:ext cx="2518527" cy="160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51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Productivity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07800"/>
            <a:ext cx="10972800" cy="4888200"/>
          </a:xfrm>
        </p:spPr>
        <p:txBody>
          <a:bodyPr/>
          <a:lstStyle/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Timers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Marinara - simple and free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BlockSite - paid but offers series of timers</a:t>
            </a: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To do lists / project management tools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Keep - basic checkbox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Todoist and Asana - project management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E49FD-F5CB-4C26-8161-06F128679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960" y="1185900"/>
            <a:ext cx="1873440" cy="11921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8EB371-F7ED-4EEE-A9B2-407D08C7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960" y="2882398"/>
            <a:ext cx="1873440" cy="11921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385F85-F64E-49B5-9250-8C359F805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214" y="4786877"/>
            <a:ext cx="1873441" cy="119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45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AA1D6-E47A-48B6-9223-CC5BA2CDB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Productivity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064A6-00C8-4096-B1A1-8B56BD282D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Website blockers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BlockSite - comprehensive but paid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Leech Blocker NG - limited options but free</a:t>
            </a:r>
          </a:p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6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 management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Dualless - mimics having two screens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8976F-3A7E-4BE3-9220-89FE24DAE2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25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05070-F8CB-4648-A2FB-2ADE2DC7A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016" y="1201879"/>
            <a:ext cx="2048838" cy="2048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E99989B-56E6-4155-9D27-E99D9CE72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24" y="3746251"/>
            <a:ext cx="2226596" cy="20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04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Mice alternatives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10972800" cy="4888200"/>
          </a:xfrm>
        </p:spPr>
        <p:txBody>
          <a:bodyPr/>
          <a:lstStyle/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Controlling the browser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Without scrolling</a:t>
            </a:r>
          </a:p>
          <a:p>
            <a:pPr lvl="2">
              <a:spcBef>
                <a:spcPts val="10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Caret (Google Partner) </a:t>
            </a:r>
          </a:p>
          <a:p>
            <a:pPr lvl="2">
              <a:spcBef>
                <a:spcPts val="10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Vimium offers fully mouse less experience</a:t>
            </a:r>
            <a:endParaRPr lang="en-CA" dirty="0">
              <a:ea typeface="Times New Roman" panose="02020603050405020304" pitchFamily="18" charset="0"/>
            </a:endParaRPr>
          </a:p>
          <a:p>
            <a:pPr>
              <a:spcBef>
                <a:spcPts val="1000"/>
              </a:spcBef>
              <a:spcAft>
                <a:spcPts val="0"/>
              </a:spcAft>
            </a:pPr>
            <a:r>
              <a:rPr lang="en-CA" dirty="0">
                <a:ea typeface="Times New Roman" panose="02020603050405020304" pitchFamily="18" charset="0"/>
              </a:rPr>
              <a:t>Mouse gestures</a:t>
            </a:r>
          </a:p>
          <a:p>
            <a:pPr lvl="1">
              <a:spcBef>
                <a:spcPts val="1000"/>
              </a:spcBef>
              <a:spcAft>
                <a:spcPts val="0"/>
              </a:spcAft>
            </a:pPr>
            <a:r>
              <a:rPr lang="en-CA" dirty="0">
                <a:ea typeface="Times New Roman" panose="02020603050405020304" pitchFamily="18" charset="0"/>
              </a:rPr>
              <a:t>CRZMouse  effective but requires                      right clicking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4DA03-B877-4208-9A19-E374613F6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233291"/>
            <a:ext cx="1219200" cy="1219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CD9772-ED67-4381-85DD-C2D190364A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774" y="2667000"/>
            <a:ext cx="2031326" cy="1292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EFB17-3676-484E-BEDF-BDE9D7E21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434482"/>
            <a:ext cx="1809750" cy="135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92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Disability Specific: Hearing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150797"/>
            <a:ext cx="115824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Volume, control and captions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Ultimate volume booster 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Volume master - increases volume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2800" dirty="0">
                <a:ea typeface="Times New Roman" panose="02020603050405020304" pitchFamily="18" charset="0"/>
              </a:rPr>
              <a:t>Otter.ai - caption</a:t>
            </a:r>
            <a:endParaRPr lang="en-CA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A94484-8796-446C-BEA7-C2157E1F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19084"/>
            <a:ext cx="3014521" cy="19183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886D84-AA08-4D11-9EBD-230F23BAB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646" y="3594897"/>
            <a:ext cx="2166707" cy="2166707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835E825-0ED5-4D89-8DC7-A5B0642A6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778598"/>
            <a:ext cx="20955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819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4F51D-3D1F-4CD5-918D-65598A8A4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Disability Specific: Seeing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5BB18-B068-4E61-96FC-C68A3A49F1B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61942" marR="0" lvl="0" indent="-361942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32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Change in display, magnification, text-to-speech (TTS) basic screen reading 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Eye-Able Accessibility assistant - most comprehensive                   TTS tool, keyboard navigation on menus</a:t>
            </a:r>
          </a:p>
          <a:p>
            <a:pPr marL="628635" marR="0" lvl="1" indent="-354004" algn="l" defTabSz="914400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 typeface="Arial" charset="0"/>
              <a:buChar char="•"/>
              <a:tabLst/>
              <a:defRPr/>
            </a:pPr>
            <a:r>
              <a:rPr kumimoji="0" lang="en-CA" sz="2800" b="0" i="0" u="none" strike="noStrike" kern="1200" cap="none" spc="0" normalizeH="0" baseline="0" noProof="0" dirty="0">
                <a:ln>
                  <a:noFill/>
                </a:ln>
                <a:solidFill>
                  <a:srgbClr val="072C62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Zoom- similar to chrome zoom settings but more incremental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D533C-809E-41D9-8361-79A06D1CF0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28</a:t>
            </a:fld>
            <a:endParaRPr lang="fr-FR" alt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A968EB-87B8-4811-BAB8-39315030DB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4343400"/>
            <a:ext cx="2573310" cy="16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33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8F4E0-7642-4757-AD89-CB4A4964A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2"/>
            <a:ext cx="10972800" cy="684213"/>
          </a:xfrm>
        </p:spPr>
        <p:txBody>
          <a:bodyPr/>
          <a:lstStyle/>
          <a:p>
            <a:r>
              <a:rPr lang="en-CA" dirty="0"/>
              <a:t>Disability Specific: Dyslexia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DB6984-2805-4817-B8F1-3BC74D12F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150797"/>
            <a:ext cx="11582400" cy="4888200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CA" sz="3600" dirty="0">
                <a:ea typeface="Times New Roman" panose="02020603050405020304" pitchFamily="18" charset="0"/>
              </a:rPr>
              <a:t>Changing font to make it easier to identify letters</a:t>
            </a: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lang="en-CA" sz="3200" dirty="0">
                <a:ea typeface="Times New Roman" panose="02020603050405020304" pitchFamily="18" charset="0"/>
              </a:rPr>
              <a:t>OpenDyslexic - Works well  for web raiding, generally works well on google pages</a:t>
            </a: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endParaRPr lang="en-CA" sz="3200" dirty="0"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endParaRPr lang="en-CA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74631" lvl="1" indent="0">
              <a:spcBef>
                <a:spcPts val="1200"/>
              </a:spcBef>
              <a:spcAft>
                <a:spcPts val="0"/>
              </a:spcAft>
              <a:buNone/>
            </a:pPr>
            <a:endParaRPr lang="en-CA" sz="3200" dirty="0"/>
          </a:p>
        </p:txBody>
      </p:sp>
      <p:pic>
        <p:nvPicPr>
          <p:cNvPr id="5" name="Picture 4" descr="Image of the OpenDyslexic font.. Some of the letters are thicker to help people with dyslexia identify letters and therefore read more efficiently. ">
            <a:extLst>
              <a:ext uri="{FF2B5EF4-FFF2-40B4-BE49-F238E27FC236}">
                <a16:creationId xmlns:a16="http://schemas.microsoft.com/office/drawing/2014/main" id="{69240EF6-DDA0-449D-A4EC-8E9547839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039271"/>
            <a:ext cx="4017684" cy="30093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9C5D1-2CB6-465F-9D2A-FE9DA1138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281582-CF13-4328-AE52-164E8406DB8F}" type="slidenum">
              <a:rPr kumimoji="0" lang="fr-FR" altLang="fr-FR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altLang="fr-FR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09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0F25-EECF-4714-9F82-4BCD465E7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35135"/>
            <a:ext cx="11353799" cy="615553"/>
          </a:xfrm>
        </p:spPr>
        <p:txBody>
          <a:bodyPr/>
          <a:lstStyle/>
          <a:p>
            <a:pPr algn="ctr"/>
            <a:r>
              <a:rPr lang="en-CA" dirty="0"/>
              <a:t>Students Who Should Consider Extensions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B00C1-16CC-4455-B579-0D3331EB0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19200"/>
            <a:ext cx="10820400" cy="3693319"/>
          </a:xfrm>
        </p:spPr>
        <p:txBody>
          <a:bodyPr/>
          <a:lstStyle/>
          <a:p>
            <a:pPr marL="375285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  <a:latin typeface="Arial"/>
                <a:cs typeface="Arial"/>
              </a:rPr>
              <a:t>Hesitant to use AT due to fear of stigma</a:t>
            </a:r>
          </a:p>
          <a:p>
            <a:pPr marL="375285" indent="-36322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have AT funding or training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</a:rPr>
              <a:t>Need minimal support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  <a:latin typeface="Arial"/>
                <a:cs typeface="Arial"/>
              </a:rPr>
              <a:t>Have some tech experience</a:t>
            </a:r>
          </a:p>
          <a:p>
            <a:pPr marL="375285" indent="-36322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722"/>
              <a:buChar char="•"/>
              <a:tabLst>
                <a:tab pos="375920" algn="l"/>
              </a:tabLst>
            </a:pPr>
            <a:r>
              <a:rPr lang="en-CA" dirty="0">
                <a:solidFill>
                  <a:srgbClr val="062C61"/>
                </a:solidFill>
              </a:rPr>
              <a:t>Are not afraid to try and test options</a:t>
            </a:r>
            <a:endParaRPr lang="en-CA" dirty="0">
              <a:solidFill>
                <a:srgbClr val="062C61"/>
              </a:solidFill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2DB52-EE23-41F6-B096-5636727DD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2971800"/>
            <a:ext cx="1584176" cy="15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ABF13-1D16-430A-92F9-2FD34D34A5A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533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9358E-D6AF-4745-9432-4A37C4D24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35135"/>
            <a:ext cx="11887200" cy="615553"/>
          </a:xfrm>
        </p:spPr>
        <p:txBody>
          <a:bodyPr/>
          <a:lstStyle/>
          <a:p>
            <a:pPr algn="ctr"/>
            <a:r>
              <a:rPr lang="en-CA" dirty="0"/>
              <a:t>Students Who May Not Want to Use Extensions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92FBB-89A4-4D4D-B382-EC24A2E54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11277600" cy="4093428"/>
          </a:xfrm>
        </p:spPr>
        <p:txBody>
          <a:bodyPr/>
          <a:lstStyle/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Already use a tool they find works well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/>
                <a:cs typeface="Arial"/>
              </a:rPr>
              <a:t>Want to learn only one tool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Have complex or specialized needs 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Need 1:1 training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Are anxious about using tech</a:t>
            </a:r>
          </a:p>
          <a:p>
            <a:pPr marL="831600" indent="-363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2"/>
                </a:solidFill>
              </a:rPr>
              <a:t>Are using a screen reader or voice recognition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2611789-EF21-4BA4-AA1E-667704AB6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819400"/>
            <a:ext cx="1440160" cy="1382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D3D69-3735-44CC-874D-B721E507C8A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362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11037908" y="6333080"/>
            <a:ext cx="514351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32</a:t>
            </a:fld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2" name="Google Shape;192;p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4400" noProof="0" dirty="0"/>
              <a:t>Thank You!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330200" y="4817404"/>
            <a:ext cx="1153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Adaptech Research Network: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  <a:hlinkClick r:id="rId3" tooltip="http://www.adaptech.org/"/>
              </a:rPr>
              <a:t>www.adaptech.org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  <a:latin typeface="Tahoma" pitchFamily="34" charset="0"/>
                <a:cs typeface="Arial" charset="0"/>
              </a:rPr>
              <a:t>Rosie Arcuri: </a:t>
            </a:r>
            <a:r>
              <a:rPr lang="en-US" sz="2800" dirty="0">
                <a:solidFill>
                  <a:srgbClr val="002060"/>
                </a:solidFill>
                <a:latin typeface="Tahoma" pitchFamily="34" charset="0"/>
                <a:cs typeface="Arial" charset="0"/>
                <a:hlinkClick r:id="rId4" tooltip="rosie.arcuri@mail.mcgill.ca "/>
              </a:rPr>
              <a:t>rosie.arcuri@mail.mcgill.ca </a:t>
            </a:r>
            <a:endParaRPr lang="en-US" sz="2800" dirty="0">
              <a:solidFill>
                <a:srgbClr val="002060"/>
              </a:solidFill>
              <a:latin typeface="Tahoma" pitchFamily="34" charset="0"/>
              <a:cs typeface="Arial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B092F84-1715-EE49-A043-112E503844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79" y="1371600"/>
            <a:ext cx="6878042" cy="3281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4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daptechTemplate.potx" id="{E28C797D-506E-476C-8C78-3F34C7E7181D}" vid="{3F51B7E5-E82D-44EF-9F73-F4B355AFFDA7}"/>
    </a:ext>
  </a:extLst>
</a:theme>
</file>

<file path=ppt/theme/theme3.xml><?xml version="1.0" encoding="utf-8"?>
<a:theme xmlns:a="http://schemas.openxmlformats.org/drawingml/2006/main" name="1_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6168</TotalTime>
  <Words>1019</Words>
  <Application>Microsoft Office PowerPoint</Application>
  <PresentationFormat>Widescreen</PresentationFormat>
  <Paragraphs>230</Paragraphs>
  <Slides>32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Arial</vt:lpstr>
      <vt:lpstr>Bookman Old Style</vt:lpstr>
      <vt:lpstr>Calibri</vt:lpstr>
      <vt:lpstr>Gill Sans MT</vt:lpstr>
      <vt:lpstr>Tahoma</vt:lpstr>
      <vt:lpstr>Times New Roman</vt:lpstr>
      <vt:lpstr>Wingdings 3</vt:lpstr>
      <vt:lpstr>Office Theme</vt:lpstr>
      <vt:lpstr>Origine</vt:lpstr>
      <vt:lpstr>1_Origine</vt:lpstr>
      <vt:lpstr>1_Office Theme</vt:lpstr>
      <vt:lpstr>Browser Extensions For All: “We’re Different, We’re the Same” </vt:lpstr>
      <vt:lpstr>Agenda</vt:lpstr>
      <vt:lpstr>Introduction</vt:lpstr>
      <vt:lpstr>This Initiative</vt:lpstr>
      <vt:lpstr>What is an Extension?</vt:lpstr>
      <vt:lpstr>What is an Extension? (2)</vt:lpstr>
      <vt:lpstr>Safety Tips</vt:lpstr>
      <vt:lpstr>Safety Tips (2) </vt:lpstr>
      <vt:lpstr>How to install an extension  </vt:lpstr>
      <vt:lpstr>What is Assistive Tech (AT)</vt:lpstr>
      <vt:lpstr>AT vs Extensions - AT</vt:lpstr>
      <vt:lpstr>AT vs Extensions -  Extensions</vt:lpstr>
      <vt:lpstr>Comprehensive literacy tools</vt:lpstr>
      <vt:lpstr>Comprehensive Literacy Tools - Examples</vt:lpstr>
      <vt:lpstr>Reading</vt:lpstr>
      <vt:lpstr>Reading (2) </vt:lpstr>
      <vt:lpstr>Reading (3)</vt:lpstr>
      <vt:lpstr>Writing</vt:lpstr>
      <vt:lpstr>Writing (2)</vt:lpstr>
      <vt:lpstr>Writing (3)</vt:lpstr>
      <vt:lpstr>Note-Taking</vt:lpstr>
      <vt:lpstr>Note-Taking (2) </vt:lpstr>
      <vt:lpstr>Productivity </vt:lpstr>
      <vt:lpstr>Productivity (2)</vt:lpstr>
      <vt:lpstr>Productivity (3)</vt:lpstr>
      <vt:lpstr>Mice alternatives</vt:lpstr>
      <vt:lpstr>Disability Specific: Hearing</vt:lpstr>
      <vt:lpstr>Disability Specific: Seeing</vt:lpstr>
      <vt:lpstr>Disability Specific: Dyslexia </vt:lpstr>
      <vt:lpstr>Students Who Should Consider Extensions</vt:lpstr>
      <vt:lpstr>Students Who May Not Want to Use Extensions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Smartphones Go to College</dc:title>
  <dc:creator>Catherine</dc:creator>
  <cp:lastModifiedBy>Catherine S. Fichten, Dr.</cp:lastModifiedBy>
  <cp:revision>32</cp:revision>
  <dcterms:created xsi:type="dcterms:W3CDTF">2021-10-20T19:09:21Z</dcterms:created>
  <dcterms:modified xsi:type="dcterms:W3CDTF">2021-12-26T22:19:41Z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2021-10-20T00:00:00Z</vt:filetime>
  </property>
  <property fmtid="{D5CDD505-2E9C-101B-9397-08002B2CF9AE}" pid="3" name="Creator">
    <vt:lpwstr>PDFium</vt:lpwstr>
  </property>
  <property fmtid="{D5CDD505-2E9C-101B-9397-08002B2CF9AE}" pid="4" name="LastSaved">
    <vt:filetime>2021-10-20T00:00:00Z</vt:filetime>
  </property>
</Properties>
</file>