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notesMasterIdLst>
    <p:notesMasterId r:id="rId3"/>
  </p:notesMasterIdLst>
  <p:handoutMasterIdLst>
    <p:handoutMasterId r:id="rId4"/>
  </p:handoutMasterIdLst>
  <p:sldIdLst>
    <p:sldId id="284" r:id="rId2"/>
  </p:sldIdLst>
  <p:sldSz cx="41148000" cy="41148000"/>
  <p:notesSz cx="9313863" cy="68580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2417298" indent="-1950062" algn="l" rtl="0" eaLnBrk="0" fontAlgn="base" hangingPunct="0">
      <a:spcBef>
        <a:spcPct val="0"/>
      </a:spcBef>
      <a:spcAft>
        <a:spcPct val="0"/>
      </a:spcAft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4834596" indent="-3900126" algn="l" rtl="0" eaLnBrk="0" fontAlgn="base" hangingPunct="0">
      <a:spcBef>
        <a:spcPct val="0"/>
      </a:spcBef>
      <a:spcAft>
        <a:spcPct val="0"/>
      </a:spcAft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7253517" indent="-5851811" algn="l" rtl="0" eaLnBrk="0" fontAlgn="base" hangingPunct="0">
      <a:spcBef>
        <a:spcPct val="0"/>
      </a:spcBef>
      <a:spcAft>
        <a:spcPct val="0"/>
      </a:spcAft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9670817" indent="-7801873" algn="l" rtl="0" eaLnBrk="0" fontAlgn="base" hangingPunct="0">
      <a:spcBef>
        <a:spcPct val="0"/>
      </a:spcBef>
      <a:spcAft>
        <a:spcPct val="0"/>
      </a:spcAft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336180" algn="l" defTabSz="934472" rtl="0" eaLnBrk="1" latinLnBrk="0" hangingPunct="1"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803418" algn="l" defTabSz="934472" rtl="0" eaLnBrk="1" latinLnBrk="0" hangingPunct="1"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70652" algn="l" defTabSz="934472" rtl="0" eaLnBrk="1" latinLnBrk="0" hangingPunct="1"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737890" algn="l" defTabSz="934472" rtl="0" eaLnBrk="1" latinLnBrk="0" hangingPunct="1"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560" userDrawn="1">
          <p15:clr>
            <a:srgbClr val="A4A3A4"/>
          </p15:clr>
        </p15:guide>
        <p15:guide id="2" pos="7560" userDrawn="1">
          <p15:clr>
            <a:srgbClr val="A4A3A4"/>
          </p15:clr>
        </p15:guide>
        <p15:guide id="3" orient="horz" pos="12960" userDrawn="1">
          <p15:clr>
            <a:srgbClr val="A4A3A4"/>
          </p15:clr>
        </p15:guide>
        <p15:guide id="4" pos="12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93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8" clrIdx="0"/>
  <p:cmAuthor id="1" name="Mai Nhu Nguyen" initials="MNN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8C3FC5"/>
    <a:srgbClr val="F68222"/>
    <a:srgbClr val="00D25F"/>
    <a:srgbClr val="3333FF"/>
    <a:srgbClr val="C91103"/>
    <a:srgbClr val="CC66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9717E6-53D3-3758-5C37-F515D2C3AEC4}" v="39" dt="2023-04-14T17:06:34.876"/>
    <p1510:client id="{2A9A8F35-F220-B339-F609-3165FF0A5AC6}" v="489" dt="2023-05-03T20:16:01.202"/>
    <p1510:client id="{67C27CBF-407B-F2D6-980E-DE881DAF10D8}" v="257" dt="2023-04-06T00:10:32.847"/>
    <p1510:client id="{6D93E6B0-A587-7F71-7F3B-646F63463525}" v="1020" dt="2023-05-04T14:16:47.525"/>
    <p1510:client id="{E7521446-C5A9-DBC8-A8D5-9E3E1DB2FD6E}" v="2261" dt="2023-04-04T13:42:51.427"/>
    <p1510:client id="{EF99A1F0-2695-64B6-6EC7-573AA3B3D2F8}" v="2839" dt="2023-05-02T19:12:25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008" autoAdjust="0"/>
    <p:restoredTop sz="96433" autoAdjust="0"/>
  </p:normalViewPr>
  <p:slideViewPr>
    <p:cSldViewPr>
      <p:cViewPr varScale="1">
        <p:scale>
          <a:sx n="14" d="100"/>
          <a:sy n="14" d="100"/>
        </p:scale>
        <p:origin x="2410" y="221"/>
      </p:cViewPr>
      <p:guideLst>
        <p:guide orient="horz" pos="7560"/>
        <p:guide pos="7560"/>
        <p:guide orient="horz" pos="12960"/>
        <p:guide pos="129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8" d="100"/>
          <a:sy n="108" d="100"/>
        </p:scale>
        <p:origin x="-1722" y="-78"/>
      </p:cViewPr>
      <p:guideLst>
        <p:guide orient="horz" pos="2160"/>
        <p:guide pos="29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75263" y="0"/>
            <a:ext cx="403701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40354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75263" y="6515100"/>
            <a:ext cx="403701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FEFCFC5-CC88-474C-82F8-0CFE4F00D9DB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890427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78438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41425" y="3257550"/>
            <a:ext cx="6831013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78438" y="651510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D313FB8-FFF3-425F-9AA8-EFC59C13A4D6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1411398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6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2417298" algn="l" rtl="0" eaLnBrk="0" fontAlgn="base" hangingPunct="0">
      <a:spcBef>
        <a:spcPct val="30000"/>
      </a:spcBef>
      <a:spcAft>
        <a:spcPct val="0"/>
      </a:spcAft>
      <a:defRPr sz="6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4834596" algn="l" rtl="0" eaLnBrk="0" fontAlgn="base" hangingPunct="0">
      <a:spcBef>
        <a:spcPct val="30000"/>
      </a:spcBef>
      <a:spcAft>
        <a:spcPct val="0"/>
      </a:spcAft>
      <a:defRPr sz="6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7253517" algn="l" rtl="0" eaLnBrk="0" fontAlgn="base" hangingPunct="0">
      <a:spcBef>
        <a:spcPct val="30000"/>
      </a:spcBef>
      <a:spcAft>
        <a:spcPct val="0"/>
      </a:spcAft>
      <a:defRPr sz="6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9670817" algn="l" rtl="0" eaLnBrk="0" fontAlgn="base" hangingPunct="0">
      <a:spcBef>
        <a:spcPct val="30000"/>
      </a:spcBef>
      <a:spcAft>
        <a:spcPct val="0"/>
      </a:spcAft>
      <a:defRPr sz="6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12090439" algn="l" defTabSz="4836175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6pPr>
    <a:lvl7pPr marL="14508526" algn="l" defTabSz="4836175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7pPr>
    <a:lvl8pPr marL="16926612" algn="l" defTabSz="4836175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8pPr>
    <a:lvl9pPr marL="19344701" algn="l" defTabSz="4836175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371850" y="514350"/>
            <a:ext cx="2571750" cy="2571750"/>
          </a:xfrm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CD526B3-E25F-40A8-9D95-994AF44C937D}" type="slidenum">
              <a:rPr lang="fr-CA" altLang="fr-FR" sz="1200"/>
              <a:pPr/>
              <a:t>1</a:t>
            </a:fld>
            <a:endParaRPr lang="fr-CA" altLang="fr-FR" sz="1200"/>
          </a:p>
        </p:txBody>
      </p:sp>
    </p:spTree>
    <p:extLst>
      <p:ext uri="{BB962C8B-B14F-4D97-AF65-F5344CB8AC3E}">
        <p14:creationId xmlns:p14="http://schemas.microsoft.com/office/powerpoint/2010/main" val="3151967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6100" y="12782556"/>
            <a:ext cx="34975800" cy="88201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2200" y="23317200"/>
            <a:ext cx="28803600" cy="10515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84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69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35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138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922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707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49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276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B759-3B4E-45F2-B99F-4EE7C60E9C9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0608414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B2C65-0CB2-4D57-B8EE-71CE8EA2BAD7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3444721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0408" y="26441403"/>
            <a:ext cx="34975800" cy="8172450"/>
          </a:xfrm>
        </p:spPr>
        <p:txBody>
          <a:bodyPr anchor="t"/>
          <a:lstStyle>
            <a:lvl1pPr algn="l">
              <a:defRPr sz="15575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0408" y="17440281"/>
            <a:ext cx="34975800" cy="9001123"/>
          </a:xfrm>
        </p:spPr>
        <p:txBody>
          <a:bodyPr anchor="b"/>
          <a:lstStyle>
            <a:lvl1pPr marL="0" indent="0">
              <a:buNone/>
              <a:defRPr sz="7875">
                <a:solidFill>
                  <a:schemeClr val="tx1">
                    <a:tint val="75000"/>
                  </a:schemeClr>
                </a:solidFill>
              </a:defRPr>
            </a:lvl1pPr>
            <a:lvl2pPr marL="1784535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2pPr>
            <a:lvl3pPr marL="356906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5353601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4pPr>
            <a:lvl5pPr marL="7138135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5pPr>
            <a:lvl6pPr marL="8922670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6pPr>
            <a:lvl7pPr marL="10707203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7pPr>
            <a:lvl8pPr marL="12491737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8pPr>
            <a:lvl9pPr marL="14276270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7CD9B-C62D-4DC6-9BD2-A05D65E05E98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4247104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00" y="9601204"/>
            <a:ext cx="18173700" cy="27155778"/>
          </a:xfrm>
        </p:spPr>
        <p:txBody>
          <a:bodyPr/>
          <a:lstStyle>
            <a:lvl1pPr>
              <a:defRPr sz="10938"/>
            </a:lvl1pPr>
            <a:lvl2pPr>
              <a:defRPr sz="9363"/>
            </a:lvl2pPr>
            <a:lvl3pPr>
              <a:defRPr sz="7875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16900" y="9601204"/>
            <a:ext cx="18173700" cy="27155778"/>
          </a:xfrm>
        </p:spPr>
        <p:txBody>
          <a:bodyPr/>
          <a:lstStyle>
            <a:lvl1pPr>
              <a:defRPr sz="10938"/>
            </a:lvl1pPr>
            <a:lvl2pPr>
              <a:defRPr sz="9363"/>
            </a:lvl2pPr>
            <a:lvl3pPr>
              <a:defRPr sz="7875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4ACAB-9EE3-46FA-A7DB-B9615EC14BA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8725199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7401" y="9210677"/>
            <a:ext cx="18180845" cy="3838573"/>
          </a:xfrm>
        </p:spPr>
        <p:txBody>
          <a:bodyPr anchor="b"/>
          <a:lstStyle>
            <a:lvl1pPr marL="0" indent="0">
              <a:buNone/>
              <a:defRPr sz="9363" b="1"/>
            </a:lvl1pPr>
            <a:lvl2pPr marL="1784535" indent="0">
              <a:buNone/>
              <a:defRPr sz="7875" b="1"/>
            </a:lvl2pPr>
            <a:lvl3pPr marL="3569067" indent="0">
              <a:buNone/>
              <a:defRPr sz="7000" b="1"/>
            </a:lvl3pPr>
            <a:lvl4pPr marL="5353601" indent="0">
              <a:buNone/>
              <a:defRPr sz="6300" b="1"/>
            </a:lvl4pPr>
            <a:lvl5pPr marL="7138135" indent="0">
              <a:buNone/>
              <a:defRPr sz="6300" b="1"/>
            </a:lvl5pPr>
            <a:lvl6pPr marL="8922670" indent="0">
              <a:buNone/>
              <a:defRPr sz="6300" b="1"/>
            </a:lvl6pPr>
            <a:lvl7pPr marL="10707203" indent="0">
              <a:buNone/>
              <a:defRPr sz="6300" b="1"/>
            </a:lvl7pPr>
            <a:lvl8pPr marL="12491737" indent="0">
              <a:buNone/>
              <a:defRPr sz="6300" b="1"/>
            </a:lvl8pPr>
            <a:lvl9pPr marL="14276270" indent="0">
              <a:buNone/>
              <a:defRPr sz="6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57401" y="13049257"/>
            <a:ext cx="18180845" cy="23707729"/>
          </a:xfrm>
        </p:spPr>
        <p:txBody>
          <a:bodyPr/>
          <a:lstStyle>
            <a:lvl1pPr>
              <a:defRPr sz="9363"/>
            </a:lvl1pPr>
            <a:lvl2pPr>
              <a:defRPr sz="7875"/>
            </a:lvl2pPr>
            <a:lvl3pPr>
              <a:defRPr sz="70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902615" y="9210677"/>
            <a:ext cx="18187988" cy="3838573"/>
          </a:xfrm>
        </p:spPr>
        <p:txBody>
          <a:bodyPr anchor="b"/>
          <a:lstStyle>
            <a:lvl1pPr marL="0" indent="0">
              <a:buNone/>
              <a:defRPr sz="9363" b="1"/>
            </a:lvl1pPr>
            <a:lvl2pPr marL="1784535" indent="0">
              <a:buNone/>
              <a:defRPr sz="7875" b="1"/>
            </a:lvl2pPr>
            <a:lvl3pPr marL="3569067" indent="0">
              <a:buNone/>
              <a:defRPr sz="7000" b="1"/>
            </a:lvl3pPr>
            <a:lvl4pPr marL="5353601" indent="0">
              <a:buNone/>
              <a:defRPr sz="6300" b="1"/>
            </a:lvl4pPr>
            <a:lvl5pPr marL="7138135" indent="0">
              <a:buNone/>
              <a:defRPr sz="6300" b="1"/>
            </a:lvl5pPr>
            <a:lvl6pPr marL="8922670" indent="0">
              <a:buNone/>
              <a:defRPr sz="6300" b="1"/>
            </a:lvl6pPr>
            <a:lvl7pPr marL="10707203" indent="0">
              <a:buNone/>
              <a:defRPr sz="6300" b="1"/>
            </a:lvl7pPr>
            <a:lvl8pPr marL="12491737" indent="0">
              <a:buNone/>
              <a:defRPr sz="6300" b="1"/>
            </a:lvl8pPr>
            <a:lvl9pPr marL="14276270" indent="0">
              <a:buNone/>
              <a:defRPr sz="6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902615" y="13049257"/>
            <a:ext cx="18187988" cy="23707729"/>
          </a:xfrm>
        </p:spPr>
        <p:txBody>
          <a:bodyPr/>
          <a:lstStyle>
            <a:lvl1pPr>
              <a:defRPr sz="9363"/>
            </a:lvl1pPr>
            <a:lvl2pPr>
              <a:defRPr sz="7875"/>
            </a:lvl2pPr>
            <a:lvl3pPr>
              <a:defRPr sz="70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0EA38-B121-40FC-9A17-66256AF8E435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1587431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0BFDF-6D1E-46AB-B647-EAB8D8926B6D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5940275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0281C-2AFE-482F-9368-CB688A5CBEF0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5163664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5" y="1638303"/>
            <a:ext cx="13537408" cy="6972300"/>
          </a:xfrm>
        </p:spPr>
        <p:txBody>
          <a:bodyPr anchor="b"/>
          <a:lstStyle>
            <a:lvl1pPr algn="l">
              <a:defRPr sz="7875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7727" y="1638304"/>
            <a:ext cx="23002875" cy="35118678"/>
          </a:xfrm>
        </p:spPr>
        <p:txBody>
          <a:bodyPr/>
          <a:lstStyle>
            <a:lvl1pPr>
              <a:defRPr sz="12513"/>
            </a:lvl1pPr>
            <a:lvl2pPr>
              <a:defRPr sz="10938"/>
            </a:lvl2pPr>
            <a:lvl3pPr>
              <a:defRPr sz="9363"/>
            </a:lvl3pPr>
            <a:lvl4pPr>
              <a:defRPr sz="7875"/>
            </a:lvl4pPr>
            <a:lvl5pPr>
              <a:defRPr sz="7875"/>
            </a:lvl5pPr>
            <a:lvl6pPr>
              <a:defRPr sz="7875"/>
            </a:lvl6pPr>
            <a:lvl7pPr>
              <a:defRPr sz="7875"/>
            </a:lvl7pPr>
            <a:lvl8pPr>
              <a:defRPr sz="7875"/>
            </a:lvl8pPr>
            <a:lvl9pPr>
              <a:defRPr sz="7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7405" y="8610604"/>
            <a:ext cx="13537408" cy="28146378"/>
          </a:xfrm>
        </p:spPr>
        <p:txBody>
          <a:bodyPr/>
          <a:lstStyle>
            <a:lvl1pPr marL="0" indent="0">
              <a:buNone/>
              <a:defRPr sz="5425"/>
            </a:lvl1pPr>
            <a:lvl2pPr marL="1784535" indent="0">
              <a:buNone/>
              <a:defRPr sz="4638"/>
            </a:lvl2pPr>
            <a:lvl3pPr marL="3569067" indent="0">
              <a:buNone/>
              <a:defRPr sz="3938"/>
            </a:lvl3pPr>
            <a:lvl4pPr marL="5353601" indent="0">
              <a:buNone/>
              <a:defRPr sz="3588"/>
            </a:lvl4pPr>
            <a:lvl5pPr marL="7138135" indent="0">
              <a:buNone/>
              <a:defRPr sz="3588"/>
            </a:lvl5pPr>
            <a:lvl6pPr marL="8922670" indent="0">
              <a:buNone/>
              <a:defRPr sz="3588"/>
            </a:lvl6pPr>
            <a:lvl7pPr marL="10707203" indent="0">
              <a:buNone/>
              <a:defRPr sz="3588"/>
            </a:lvl7pPr>
            <a:lvl8pPr marL="12491737" indent="0">
              <a:buNone/>
              <a:defRPr sz="3588"/>
            </a:lvl8pPr>
            <a:lvl9pPr marL="14276270" indent="0">
              <a:buNone/>
              <a:defRPr sz="3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E3C54-9557-4D56-8F56-CA1CAF7D8F7A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8305113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5295" y="28803600"/>
            <a:ext cx="24688800" cy="3400428"/>
          </a:xfrm>
        </p:spPr>
        <p:txBody>
          <a:bodyPr anchor="b"/>
          <a:lstStyle>
            <a:lvl1pPr algn="l">
              <a:defRPr sz="7875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65295" y="3676650"/>
            <a:ext cx="24688800" cy="24688800"/>
          </a:xfrm>
        </p:spPr>
        <p:txBody>
          <a:bodyPr rtlCol="0">
            <a:normAutofit/>
          </a:bodyPr>
          <a:lstStyle>
            <a:lvl1pPr marL="0" indent="0">
              <a:buNone/>
              <a:defRPr sz="12513"/>
            </a:lvl1pPr>
            <a:lvl2pPr marL="1784535" indent="0">
              <a:buNone/>
              <a:defRPr sz="10938"/>
            </a:lvl2pPr>
            <a:lvl3pPr marL="3569067" indent="0">
              <a:buNone/>
              <a:defRPr sz="9363"/>
            </a:lvl3pPr>
            <a:lvl4pPr marL="5353601" indent="0">
              <a:buNone/>
              <a:defRPr sz="7875"/>
            </a:lvl4pPr>
            <a:lvl5pPr marL="7138135" indent="0">
              <a:buNone/>
              <a:defRPr sz="7875"/>
            </a:lvl5pPr>
            <a:lvl6pPr marL="8922670" indent="0">
              <a:buNone/>
              <a:defRPr sz="7875"/>
            </a:lvl6pPr>
            <a:lvl7pPr marL="10707203" indent="0">
              <a:buNone/>
              <a:defRPr sz="7875"/>
            </a:lvl7pPr>
            <a:lvl8pPr marL="12491737" indent="0">
              <a:buNone/>
              <a:defRPr sz="7875"/>
            </a:lvl8pPr>
            <a:lvl9pPr marL="14276270" indent="0">
              <a:buNone/>
              <a:defRPr sz="7875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5295" y="32204037"/>
            <a:ext cx="24688800" cy="4829171"/>
          </a:xfrm>
        </p:spPr>
        <p:txBody>
          <a:bodyPr/>
          <a:lstStyle>
            <a:lvl1pPr marL="0" indent="0">
              <a:buNone/>
              <a:defRPr sz="5425"/>
            </a:lvl1pPr>
            <a:lvl2pPr marL="1784535" indent="0">
              <a:buNone/>
              <a:defRPr sz="4638"/>
            </a:lvl2pPr>
            <a:lvl3pPr marL="3569067" indent="0">
              <a:buNone/>
              <a:defRPr sz="3938"/>
            </a:lvl3pPr>
            <a:lvl4pPr marL="5353601" indent="0">
              <a:buNone/>
              <a:defRPr sz="3588"/>
            </a:lvl4pPr>
            <a:lvl5pPr marL="7138135" indent="0">
              <a:buNone/>
              <a:defRPr sz="3588"/>
            </a:lvl5pPr>
            <a:lvl6pPr marL="8922670" indent="0">
              <a:buNone/>
              <a:defRPr sz="3588"/>
            </a:lvl6pPr>
            <a:lvl7pPr marL="10707203" indent="0">
              <a:buNone/>
              <a:defRPr sz="3588"/>
            </a:lvl7pPr>
            <a:lvl8pPr marL="12491737" indent="0">
              <a:buNone/>
              <a:defRPr sz="3588"/>
            </a:lvl8pPr>
            <a:lvl9pPr marL="14276270" indent="0">
              <a:buNone/>
              <a:defRPr sz="3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51CAD-B87D-4B36-AEE0-9F7DBD2989A5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4848813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FEE16-6E00-4D0A-BDD8-69119FD1B747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6307594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832300" y="1647834"/>
            <a:ext cx="9258300" cy="35109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57400" y="1647834"/>
            <a:ext cx="27089100" cy="35109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86778-B61F-458B-975B-5D22E249DC7C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7093711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57728" y="1646889"/>
            <a:ext cx="37032552" cy="6859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1209" tIns="405605" rIns="811209" bIns="4056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CA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57728" y="9601134"/>
            <a:ext cx="37032552" cy="2715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1209" tIns="405605" rIns="811209" bIns="405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CA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57728" y="38138457"/>
            <a:ext cx="9600552" cy="2191146"/>
          </a:xfrm>
          <a:prstGeom prst="rect">
            <a:avLst/>
          </a:prstGeom>
        </p:spPr>
        <p:txBody>
          <a:bodyPr vert="horz" lIns="811209" tIns="405605" rIns="811209" bIns="405605" rtlCol="0" anchor="ctr"/>
          <a:lstStyle>
            <a:lvl1pPr algn="l">
              <a:defRPr sz="4638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59387" y="38138457"/>
            <a:ext cx="13029229" cy="2191146"/>
          </a:xfrm>
          <a:prstGeom prst="rect">
            <a:avLst/>
          </a:prstGeom>
        </p:spPr>
        <p:txBody>
          <a:bodyPr vert="horz" lIns="811209" tIns="405605" rIns="811209" bIns="405605" rtlCol="0" anchor="ctr"/>
          <a:lstStyle>
            <a:lvl1pPr algn="ctr">
              <a:defRPr sz="4638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489726" y="38138457"/>
            <a:ext cx="9600552" cy="2191146"/>
          </a:xfrm>
          <a:prstGeom prst="rect">
            <a:avLst/>
          </a:prstGeom>
        </p:spPr>
        <p:txBody>
          <a:bodyPr vert="horz" wrap="square" lIns="811209" tIns="405605" rIns="811209" bIns="405605" numCol="1" anchor="ctr" anchorCtr="0" compatLnSpc="1">
            <a:prstTxWarp prst="textNoShape">
              <a:avLst/>
            </a:prstTxWarp>
          </a:bodyPr>
          <a:lstStyle>
            <a:lvl1pPr algn="r">
              <a:defRPr sz="4638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F9A7F55-6A36-4C60-A4FA-8ED92CCBBDDE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  <p:sp>
        <p:nvSpPr>
          <p:cNvPr id="1031" name="Connecteur droit 28"/>
          <p:cNvSpPr>
            <a:spLocks noChangeShapeType="1"/>
          </p:cNvSpPr>
          <p:nvPr/>
        </p:nvSpPr>
        <p:spPr bwMode="auto">
          <a:xfrm>
            <a:off x="413360" y="7498680"/>
            <a:ext cx="40321283" cy="0"/>
          </a:xfrm>
          <a:prstGeom prst="line">
            <a:avLst/>
          </a:prstGeom>
          <a:noFill/>
          <a:ln w="571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56878" tIns="178439" rIns="356878" bIns="178439"/>
          <a:lstStyle/>
          <a:p>
            <a:endParaRPr lang="en-CA" sz="5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hf hdr="0" ftr="0" dt="0"/>
  <p:txStyles>
    <p:titleStyle>
      <a:lvl1pPr algn="ctr" defTabSz="4077604" rtl="0" eaLnBrk="0" fontAlgn="base" hangingPunct="0">
        <a:spcBef>
          <a:spcPct val="0"/>
        </a:spcBef>
        <a:spcAft>
          <a:spcPct val="0"/>
        </a:spcAft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077604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2pPr>
      <a:lvl3pPr algn="ctr" defTabSz="4077604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3pPr>
      <a:lvl4pPr algn="ctr" defTabSz="4077604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4pPr>
      <a:lvl5pPr algn="ctr" defTabSz="4077604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5pPr>
      <a:lvl6pPr marL="394077" algn="ctr" defTabSz="4077604" rtl="0" fontAlgn="base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6pPr>
      <a:lvl7pPr marL="788153" algn="ctr" defTabSz="4077604" rtl="0" fontAlgn="base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7pPr>
      <a:lvl8pPr marL="1182231" algn="ctr" defTabSz="4077604" rtl="0" fontAlgn="base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8pPr>
      <a:lvl9pPr marL="1576308" algn="ctr" defTabSz="4077604" rtl="0" fontAlgn="base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9pPr>
    </p:titleStyle>
    <p:bodyStyle>
      <a:lvl1pPr marL="1528418" indent="-1528418" algn="l" defTabSz="40776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14080" indent="-1273909" algn="l" defTabSz="40776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500" kern="1200">
          <a:solidFill>
            <a:schemeClr val="tx1"/>
          </a:solidFill>
          <a:latin typeface="+mn-lt"/>
          <a:ea typeface="+mn-ea"/>
          <a:cs typeface="+mn-cs"/>
        </a:defRPr>
      </a:lvl2pPr>
      <a:lvl3pPr marL="5098374" indent="-1019402" algn="l" defTabSz="40776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700" kern="1200">
          <a:solidFill>
            <a:schemeClr val="tx1"/>
          </a:solidFill>
          <a:latin typeface="+mn-lt"/>
          <a:ea typeface="+mn-ea"/>
          <a:cs typeface="+mn-cs"/>
        </a:defRPr>
      </a:lvl3pPr>
      <a:lvl4pPr marL="7137175" indent="-1019402" algn="l" defTabSz="40776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177345" indent="-1019402" algn="l" defTabSz="40776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17070" indent="-1019735" algn="l" defTabSz="40789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256538" indent="-1019735" algn="l" defTabSz="40789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296004" indent="-1019735" algn="l" defTabSz="40789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335471" indent="-1019735" algn="l" defTabSz="40789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1pPr>
      <a:lvl2pPr marL="2039468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4078934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118401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157869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197337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2236803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4276271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6315737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emf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emf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emf"/><Relationship Id="rId5" Type="http://schemas.openxmlformats.org/officeDocument/2006/relationships/image" Target="../media/image3.wmf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 hidden="1"/>
          <p:cNvSpPr>
            <a:spLocks noGrp="1"/>
          </p:cNvSpPr>
          <p:nvPr>
            <p:ph type="title"/>
          </p:nvPr>
        </p:nvSpPr>
        <p:spPr>
          <a:xfrm>
            <a:off x="3511425" y="9541963"/>
            <a:ext cx="34217340" cy="2438793"/>
          </a:xfrm>
        </p:spPr>
        <p:txBody>
          <a:bodyPr rtlCol="0">
            <a:normAutofit fontScale="90000"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3569067" eaLnBrk="1" fontAlgn="auto" hangingPunct="1">
              <a:spcAft>
                <a:spcPts val="0"/>
              </a:spcAft>
              <a:defRPr/>
            </a:pPr>
            <a:r>
              <a:rPr lang="en-US" altLang="en-US" dirty="0">
                <a:latin typeface="Arial" charset="0"/>
                <a:cs typeface="Arial" charset="0"/>
              </a:rPr>
              <a:t>Title</a:t>
            </a:r>
          </a:p>
        </p:txBody>
      </p:sp>
      <p:sp>
        <p:nvSpPr>
          <p:cNvPr id="4100" name="Content Placeholder 2" hidden="1"/>
          <p:cNvSpPr>
            <a:spLocks noGrp="1"/>
          </p:cNvSpPr>
          <p:nvPr>
            <p:ph idx="1"/>
          </p:nvPr>
        </p:nvSpPr>
        <p:spPr>
          <a:xfrm>
            <a:off x="3511425" y="12620088"/>
            <a:ext cx="35029074" cy="18080836"/>
          </a:xfrm>
        </p:spPr>
        <p:txBody>
          <a:bodyPr/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1114670" lvl="1" eaLnBrk="1" hangingPunct="1">
              <a:spcAft>
                <a:spcPts val="2338"/>
              </a:spcAft>
            </a:pPr>
            <a:r>
              <a:rPr lang="en-US" altLang="en-US" sz="14000" dirty="0">
                <a:latin typeface="Arial" panose="020B0604020202020204" pitchFamily="34" charset="0"/>
              </a:rPr>
              <a:t>Items</a:t>
            </a:r>
          </a:p>
          <a:p>
            <a:pPr marL="2156307" lvl="2" eaLnBrk="1" hangingPunct="1">
              <a:spcAft>
                <a:spcPts val="2338"/>
              </a:spcAft>
            </a:pPr>
            <a:r>
              <a:rPr lang="en-US" altLang="en-US" sz="12513" dirty="0">
                <a:latin typeface="Arial" panose="020B0604020202020204" pitchFamily="34" charset="0"/>
              </a:rPr>
              <a:t>Items</a:t>
            </a:r>
          </a:p>
          <a:p>
            <a:pPr marL="3196745" lvl="3" eaLnBrk="1" hangingPunct="1">
              <a:spcAft>
                <a:spcPts val="2338"/>
              </a:spcAft>
            </a:pPr>
            <a:r>
              <a:rPr lang="en-US" altLang="en-US" sz="10938" dirty="0">
                <a:latin typeface="Arial" panose="020B0604020202020204" pitchFamily="34" charset="0"/>
              </a:rPr>
              <a:t>Items</a:t>
            </a:r>
          </a:p>
          <a:p>
            <a:pPr marL="4274299" lvl="4" eaLnBrk="1" hangingPunct="1">
              <a:spcAft>
                <a:spcPts val="2338"/>
              </a:spcAft>
            </a:pPr>
            <a:r>
              <a:rPr lang="en-US" altLang="en-US" sz="9363" dirty="0">
                <a:latin typeface="Arial" panose="020B0604020202020204" pitchFamily="34" charset="0"/>
              </a:rPr>
              <a:t>Items</a:t>
            </a:r>
          </a:p>
          <a:p>
            <a:pPr marL="4274299" lvl="4" eaLnBrk="1" hangingPunct="1">
              <a:spcAft>
                <a:spcPts val="2338"/>
              </a:spcAft>
            </a:pPr>
            <a:endParaRPr lang="en-US" altLang="en-US" sz="9363" dirty="0">
              <a:latin typeface="Arial" panose="020B0604020202020204" pitchFamily="34" charset="0"/>
            </a:endParaRPr>
          </a:p>
        </p:txBody>
      </p:sp>
      <p:sp>
        <p:nvSpPr>
          <p:cNvPr id="4101" name="Rectangle 11"/>
          <p:cNvSpPr>
            <a:spLocks noChangeArrowheads="1"/>
          </p:cNvSpPr>
          <p:nvPr/>
        </p:nvSpPr>
        <p:spPr bwMode="auto">
          <a:xfrm>
            <a:off x="1313266" y="261835"/>
            <a:ext cx="38078237" cy="2941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7153" tIns="68576" rIns="137153" bIns="68576" anchor="t"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1357"/>
              </a:spcAft>
            </a:pPr>
            <a:endParaRPr lang="en-US" altLang="en-US" sz="85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latin typeface="Segoe UI"/>
                <a:cs typeface="Times"/>
              </a:rPr>
              <a:t>Comment les </a:t>
            </a:r>
            <a:r>
              <a:rPr lang="en-US" sz="6000" b="1" dirty="0" err="1">
                <a:latin typeface="Segoe UI"/>
                <a:cs typeface="Times"/>
              </a:rPr>
              <a:t>expériences</a:t>
            </a:r>
            <a:r>
              <a:rPr lang="en-US" sz="6000" b="1" dirty="0">
                <a:latin typeface="Segoe UI"/>
                <a:cs typeface="Times"/>
              </a:rPr>
              <a:t> </a:t>
            </a:r>
            <a:r>
              <a:rPr lang="en-US" sz="6000" b="1" dirty="0" err="1">
                <a:latin typeface="Segoe UI"/>
                <a:cs typeface="Times"/>
              </a:rPr>
              <a:t>récentes</a:t>
            </a:r>
            <a:r>
              <a:rPr lang="en-US" sz="6000" b="1" dirty="0">
                <a:latin typeface="Segoe UI"/>
                <a:cs typeface="Times"/>
              </a:rPr>
              <a:t> </a:t>
            </a:r>
            <a:r>
              <a:rPr lang="en-US" sz="6000" b="1" dirty="0" err="1">
                <a:latin typeface="Segoe UI"/>
                <a:cs typeface="Times"/>
              </a:rPr>
              <a:t>d’enseignement</a:t>
            </a:r>
            <a:r>
              <a:rPr lang="en-US" sz="6000" b="1" dirty="0">
                <a:latin typeface="Segoe UI"/>
                <a:cs typeface="Times"/>
              </a:rPr>
              <a:t> et de travail à distance </a:t>
            </a:r>
            <a:r>
              <a:rPr lang="en-US" sz="6000" b="1" dirty="0" err="1">
                <a:latin typeface="Segoe UI"/>
                <a:cs typeface="Times"/>
              </a:rPr>
              <a:t>ont-elles</a:t>
            </a:r>
            <a:r>
              <a:rPr lang="en-US" sz="6000" b="1" dirty="0">
                <a:latin typeface="Segoe UI"/>
                <a:cs typeface="Times"/>
              </a:rPr>
              <a:t> </a:t>
            </a:r>
            <a:r>
              <a:rPr lang="en-US" sz="6000" b="1" dirty="0" err="1">
                <a:latin typeface="Segoe UI"/>
                <a:cs typeface="Times"/>
              </a:rPr>
              <a:t>affecté</a:t>
            </a:r>
            <a:r>
              <a:rPr lang="en-US" sz="6000" b="1" dirty="0">
                <a:latin typeface="Segoe UI"/>
                <a:cs typeface="Times"/>
              </a:rPr>
              <a:t> le </a:t>
            </a:r>
            <a:r>
              <a:rPr lang="en-US" sz="6000" b="1" dirty="0" err="1">
                <a:latin typeface="Segoe UI"/>
                <a:cs typeface="Times"/>
              </a:rPr>
              <a:t>sommeil</a:t>
            </a:r>
            <a:r>
              <a:rPr lang="en-US" sz="6000" b="1" dirty="0">
                <a:latin typeface="Segoe UI"/>
                <a:cs typeface="Times"/>
              </a:rPr>
              <a:t> et le bien-</a:t>
            </a:r>
            <a:r>
              <a:rPr lang="en-US" sz="6000" b="1" dirty="0" err="1">
                <a:latin typeface="Segoe UI"/>
                <a:cs typeface="Times"/>
              </a:rPr>
              <a:t>être</a:t>
            </a:r>
            <a:r>
              <a:rPr lang="en-US" sz="6000" b="1" dirty="0">
                <a:latin typeface="Segoe UI"/>
                <a:cs typeface="Times"/>
              </a:rPr>
              <a:t> du personnel du </a:t>
            </a:r>
            <a:r>
              <a:rPr lang="en-US" sz="6000" b="1" dirty="0" err="1">
                <a:latin typeface="Segoe UI"/>
                <a:cs typeface="Times"/>
              </a:rPr>
              <a:t>collège</a:t>
            </a:r>
            <a:r>
              <a:rPr lang="en-US" sz="6000" b="1" dirty="0">
                <a:latin typeface="Segoe UI"/>
                <a:cs typeface="Times"/>
              </a:rPr>
              <a:t>?</a:t>
            </a:r>
            <a:endParaRPr lang="en-US" sz="14653" b="1" dirty="0">
              <a:latin typeface="Segoe UI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fr-FR" altLang="en-US" sz="4200" dirty="0">
              <a:latin typeface="Segoe UI"/>
              <a:cs typeface="Segoe U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0949" y="9370735"/>
            <a:ext cx="12081253" cy="29231327"/>
          </a:xfrm>
          <a:prstGeom prst="rect">
            <a:avLst/>
          </a:prstGeom>
          <a:noFill/>
          <a:ln w="3175">
            <a:noFill/>
          </a:ln>
        </p:spPr>
        <p:txBody>
          <a:bodyPr wrap="square" lIns="137153" tIns="68576" rIns="137153" bIns="68576" anchor="t"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424815" algn="ctr">
              <a:spcBef>
                <a:spcPts val="905"/>
              </a:spcBef>
              <a:spcAft>
                <a:spcPts val="905"/>
              </a:spcAft>
              <a:defRPr/>
            </a:pP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24815" algn="ctr">
              <a:spcBef>
                <a:spcPts val="905"/>
              </a:spcBef>
              <a:spcAft>
                <a:spcPts val="905"/>
              </a:spcAft>
              <a:defRPr/>
            </a:pPr>
            <a:endParaRPr lang="fr-CA" sz="3400" dirty="0">
              <a:latin typeface="Segoe UI"/>
              <a:ea typeface="Segoe UI" panose="020B0502040204020203" pitchFamily="34" charset="0"/>
              <a:cs typeface="Segoe UI"/>
            </a:endParaRPr>
          </a:p>
          <a:p>
            <a:pPr marL="424815" indent="-43053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L'objectif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était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d'examiner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les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expériences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de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sommeil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et de bien-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être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du personnel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enseignant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et non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enseignant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du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collège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Dawson pendant la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récente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periode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de travail à distance de la COVID-19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ainsi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que pendant le retour au travail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personne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.</a:t>
            </a:r>
          </a:p>
          <a:p>
            <a:pPr marL="1360170" indent="-38862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Mise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évidence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des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conséquences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positives et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négatives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de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chaque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période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.</a:t>
            </a:r>
            <a:endParaRPr lang="en-US" sz="4000" dirty="0">
              <a:latin typeface="Segoe UI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endParaRPr lang="en-CA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endParaRPr lang="en-US" sz="4000" b="1" dirty="0">
              <a:latin typeface="Segoe UI" panose="020B0502040204020203" pitchFamily="34" charset="0"/>
              <a:ea typeface="Segoe UI" panose="020B0502040204020203" pitchFamily="34" charset="0"/>
              <a:cs typeface="Segoe UI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r>
              <a:rPr lang="en-US" sz="4000" b="1" dirty="0">
                <a:latin typeface="Segoe UI"/>
                <a:ea typeface="Segoe UI" panose="020B0502040204020203" pitchFamily="34" charset="0"/>
                <a:cs typeface="Segoe UI"/>
              </a:rPr>
              <a:t>Participants (1 </a:t>
            </a:r>
            <a:r>
              <a:rPr lang="en-US" sz="4000" b="1" dirty="0" err="1">
                <a:latin typeface="Segoe UI"/>
                <a:ea typeface="Segoe UI" panose="020B0502040204020203" pitchFamily="34" charset="0"/>
                <a:cs typeface="Segoe UI"/>
              </a:rPr>
              <a:t>collège</a:t>
            </a:r>
            <a:r>
              <a:rPr lang="en-US" sz="4000" b="1" dirty="0">
                <a:latin typeface="Segoe UI"/>
                <a:ea typeface="Segoe UI" panose="020B0502040204020203" pitchFamily="34" charset="0"/>
                <a:cs typeface="Segoe UI"/>
              </a:rPr>
              <a:t> </a:t>
            </a:r>
            <a:r>
              <a:rPr lang="en-US" sz="4000" b="1" dirty="0" err="1">
                <a:latin typeface="Segoe UI"/>
                <a:ea typeface="Segoe UI" panose="020B0502040204020203" pitchFamily="34" charset="0"/>
                <a:cs typeface="Segoe UI"/>
              </a:rPr>
              <a:t>anglais</a:t>
            </a:r>
            <a:r>
              <a:rPr lang="en-US" sz="4000" b="1" dirty="0">
                <a:latin typeface="Segoe UI"/>
                <a:ea typeface="Segoe UI" panose="020B0502040204020203" pitchFamily="34" charset="0"/>
                <a:cs typeface="Segoe UI"/>
              </a:rPr>
              <a:t>)</a:t>
            </a:r>
            <a:endParaRPr lang="en-US" sz="4000">
              <a:ea typeface="Tahoma"/>
            </a:endParaRPr>
          </a:p>
          <a:p>
            <a:pPr marL="499745" indent="-499745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4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groupes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de discussion + 20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entretiens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individuels</a:t>
            </a:r>
            <a:endParaRPr lang="en-US" sz="4000" dirty="0">
              <a:latin typeface="Segoe UI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360170" lvl="1" indent="-33147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Enseignants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(n = 22)</a:t>
            </a:r>
          </a:p>
          <a:p>
            <a:pPr marL="1360170" lvl="1" indent="-33147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Personnel non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enseignant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(n = 21)</a:t>
            </a:r>
          </a:p>
          <a:p>
            <a:pPr marL="0" lvl="1" indent="0">
              <a:spcBef>
                <a:spcPts val="905"/>
              </a:spcBef>
              <a:spcAft>
                <a:spcPts val="905"/>
              </a:spcAft>
              <a:defRPr/>
            </a:pPr>
            <a:endParaRPr lang="en-US" sz="4000" b="1" dirty="0">
              <a:latin typeface="Segoe UI"/>
              <a:cs typeface="Segoe UI"/>
            </a:endParaRPr>
          </a:p>
          <a:p>
            <a:pPr marL="0" lvl="1" indent="0">
              <a:spcBef>
                <a:spcPts val="905"/>
              </a:spcBef>
              <a:spcAft>
                <a:spcPts val="905"/>
              </a:spcAft>
              <a:defRPr/>
            </a:pPr>
            <a:r>
              <a:rPr lang="en-US" sz="4000" b="1" dirty="0" err="1">
                <a:latin typeface="Segoe UI"/>
                <a:cs typeface="Segoe UI"/>
              </a:rPr>
              <a:t>Mesures</a:t>
            </a:r>
            <a:endParaRPr lang="en-US" sz="4000" dirty="0" err="1">
              <a:latin typeface="Segoe UI"/>
              <a:cs typeface="Segoe UI"/>
            </a:endParaRPr>
          </a:p>
          <a:p>
            <a:pPr marL="424815" indent="-43053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Questions des </a:t>
            </a:r>
            <a:r>
              <a:rPr lang="en-US" sz="4000" dirty="0" err="1">
                <a:latin typeface="Tahoma"/>
                <a:ea typeface="Tahoma"/>
                <a:cs typeface="Tahoma"/>
              </a:rPr>
              <a:t>groupes</a:t>
            </a:r>
            <a:r>
              <a:rPr lang="en-US" sz="4000" dirty="0">
                <a:latin typeface="Tahoma"/>
                <a:ea typeface="Tahoma"/>
                <a:cs typeface="Tahoma"/>
              </a:rPr>
              <a:t> de discussion/</a:t>
            </a:r>
            <a:r>
              <a:rPr lang="en-US" sz="4000" dirty="0" err="1">
                <a:latin typeface="Tahoma"/>
                <a:ea typeface="Tahoma"/>
                <a:cs typeface="Tahoma"/>
              </a:rPr>
              <a:t>entretiens</a:t>
            </a:r>
            <a:r>
              <a:rPr lang="en-US" sz="4000" dirty="0">
                <a:latin typeface="Tahoma"/>
                <a:ea typeface="Tahoma"/>
                <a:cs typeface="Tahoma"/>
              </a:rPr>
              <a:t>:</a:t>
            </a:r>
          </a:p>
          <a:p>
            <a:pPr marL="1360170" indent="-38862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Quels 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sont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les 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facteurs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positifs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et 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négatifs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qui 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ont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affecté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votre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sommeil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et 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votre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bien-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être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pendant la 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période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</a:t>
            </a:r>
            <a:r>
              <a:rPr lang="en-US" sz="4000" err="1">
                <a:latin typeface="Segoe UI"/>
                <a:ea typeface="Segoe UI" panose="020B0502040204020203" pitchFamily="34" charset="0"/>
                <a:cs typeface="Segoe UI"/>
              </a:rPr>
              <a:t>d'enseignement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/de travail </a:t>
            </a:r>
            <a:r>
              <a:rPr lang="en-US" sz="4000" b="1" dirty="0">
                <a:latin typeface="Segoe UI"/>
                <a:ea typeface="Segoe UI" panose="020B0502040204020203" pitchFamily="34" charset="0"/>
                <a:cs typeface="Segoe UI"/>
              </a:rPr>
              <a:t>à distance?</a:t>
            </a:r>
            <a:endParaRPr lang="en-US" sz="4000" b="1" dirty="0">
              <a:latin typeface="Segoe UI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428750" indent="-457200">
              <a:spcBef>
                <a:spcPts val="905"/>
              </a:spcBef>
              <a:spcAft>
                <a:spcPts val="905"/>
              </a:spcAft>
              <a:buFont typeface="Arial" panose="05000000000000000000" pitchFamily="2" charset="2"/>
              <a:buChar char="•"/>
              <a:defRPr/>
            </a:pPr>
            <a:r>
              <a:rPr lang="en-US" sz="4000" dirty="0">
                <a:latin typeface="Segoe UI"/>
                <a:ea typeface="Tahoma"/>
                <a:cs typeface="Tahoma"/>
              </a:rPr>
              <a:t>Quels </a:t>
            </a:r>
            <a:r>
              <a:rPr lang="en-US" sz="4000" dirty="0" err="1">
                <a:latin typeface="Tahoma"/>
                <a:ea typeface="Tahoma"/>
                <a:cs typeface="Tahoma"/>
              </a:rPr>
              <a:t>sont</a:t>
            </a:r>
            <a:r>
              <a:rPr lang="en-US" sz="4000" dirty="0">
                <a:latin typeface="Tahoma"/>
                <a:ea typeface="Tahoma"/>
                <a:cs typeface="Tahoma"/>
              </a:rPr>
              <a:t> les </a:t>
            </a:r>
            <a:r>
              <a:rPr lang="en-US" sz="4000" dirty="0" err="1">
                <a:latin typeface="Tahoma"/>
                <a:ea typeface="Tahoma"/>
                <a:cs typeface="Tahoma"/>
              </a:rPr>
              <a:t>facteurs</a:t>
            </a:r>
            <a:r>
              <a:rPr lang="en-US" sz="4000" dirty="0">
                <a:latin typeface="Tahoma"/>
                <a:ea typeface="Tahoma"/>
                <a:cs typeface="Tahoma"/>
              </a:rPr>
              <a:t> </a:t>
            </a:r>
            <a:r>
              <a:rPr lang="en-US" sz="4000" dirty="0" err="1">
                <a:latin typeface="Tahoma"/>
                <a:ea typeface="Tahoma"/>
                <a:cs typeface="Tahoma"/>
              </a:rPr>
              <a:t>positifs</a:t>
            </a:r>
            <a:r>
              <a:rPr lang="en-US" sz="4000" dirty="0">
                <a:latin typeface="Tahoma"/>
                <a:ea typeface="Tahoma"/>
                <a:cs typeface="Tahoma"/>
              </a:rPr>
              <a:t> et </a:t>
            </a:r>
            <a:r>
              <a:rPr lang="en-US" sz="4000" dirty="0" err="1">
                <a:latin typeface="Tahoma"/>
                <a:ea typeface="Tahoma"/>
                <a:cs typeface="Tahoma"/>
              </a:rPr>
              <a:t>négatifs</a:t>
            </a:r>
            <a:r>
              <a:rPr lang="en-US" sz="4000" dirty="0">
                <a:latin typeface="Tahoma"/>
                <a:ea typeface="Tahoma"/>
                <a:cs typeface="Tahoma"/>
              </a:rPr>
              <a:t> qui </a:t>
            </a:r>
            <a:r>
              <a:rPr lang="en-US" sz="4000" dirty="0" err="1">
                <a:latin typeface="Tahoma"/>
                <a:ea typeface="Tahoma"/>
                <a:cs typeface="Tahoma"/>
              </a:rPr>
              <a:t>ont</a:t>
            </a:r>
            <a:r>
              <a:rPr lang="en-US" sz="4000" dirty="0">
                <a:latin typeface="Tahoma"/>
                <a:ea typeface="Tahoma"/>
                <a:cs typeface="Tahoma"/>
              </a:rPr>
              <a:t> </a:t>
            </a:r>
            <a:r>
              <a:rPr lang="en-US" sz="4000" dirty="0" err="1">
                <a:latin typeface="Tahoma"/>
                <a:ea typeface="Tahoma"/>
                <a:cs typeface="Tahoma"/>
              </a:rPr>
              <a:t>affecté</a:t>
            </a:r>
            <a:r>
              <a:rPr lang="en-US" sz="4000" dirty="0">
                <a:latin typeface="Tahoma"/>
                <a:ea typeface="Tahoma"/>
                <a:cs typeface="Tahoma"/>
              </a:rPr>
              <a:t> </a:t>
            </a:r>
            <a:r>
              <a:rPr lang="en-US" sz="4000" dirty="0" err="1">
                <a:latin typeface="Tahoma"/>
                <a:ea typeface="Tahoma"/>
                <a:cs typeface="Tahoma"/>
              </a:rPr>
              <a:t>votre</a:t>
            </a:r>
            <a:r>
              <a:rPr lang="en-US" sz="4000" dirty="0">
                <a:latin typeface="Tahoma"/>
                <a:ea typeface="Tahoma"/>
                <a:cs typeface="Tahoma"/>
              </a:rPr>
              <a:t> </a:t>
            </a:r>
            <a:r>
              <a:rPr lang="en-US" sz="4000" dirty="0" err="1">
                <a:latin typeface="Tahoma"/>
                <a:ea typeface="Tahoma"/>
                <a:cs typeface="Tahoma"/>
              </a:rPr>
              <a:t>sommeil</a:t>
            </a:r>
            <a:r>
              <a:rPr lang="en-US" sz="4000" dirty="0">
                <a:latin typeface="Tahoma"/>
                <a:ea typeface="Tahoma"/>
                <a:cs typeface="Tahoma"/>
              </a:rPr>
              <a:t> et </a:t>
            </a:r>
            <a:r>
              <a:rPr lang="en-US" sz="4000" dirty="0" err="1">
                <a:latin typeface="Tahoma"/>
                <a:ea typeface="Tahoma"/>
                <a:cs typeface="Tahoma"/>
              </a:rPr>
              <a:t>votre</a:t>
            </a:r>
            <a:r>
              <a:rPr lang="en-US" sz="4000" dirty="0">
                <a:latin typeface="Tahoma"/>
                <a:ea typeface="Tahoma"/>
                <a:cs typeface="Tahoma"/>
              </a:rPr>
              <a:t> bien-</a:t>
            </a:r>
            <a:r>
              <a:rPr lang="en-US" sz="4000" dirty="0" err="1">
                <a:latin typeface="Tahoma"/>
                <a:ea typeface="Tahoma"/>
                <a:cs typeface="Tahoma"/>
              </a:rPr>
              <a:t>être</a:t>
            </a:r>
            <a:r>
              <a:rPr lang="en-US" sz="4000" dirty="0">
                <a:latin typeface="Tahoma"/>
                <a:ea typeface="Tahoma"/>
                <a:cs typeface="Tahoma"/>
              </a:rPr>
              <a:t> </a:t>
            </a:r>
            <a:r>
              <a:rPr lang="en-US" sz="4000" dirty="0" err="1">
                <a:latin typeface="Tahoma"/>
                <a:ea typeface="Tahoma"/>
                <a:cs typeface="Tahoma"/>
              </a:rPr>
              <a:t>lors</a:t>
            </a:r>
            <a:r>
              <a:rPr lang="en-US" sz="4000" dirty="0">
                <a:latin typeface="Tahoma"/>
                <a:ea typeface="Tahoma"/>
                <a:cs typeface="Tahoma"/>
              </a:rPr>
              <a:t> de la reprise de </a:t>
            </a:r>
            <a:r>
              <a:rPr lang="en-US" sz="4000" dirty="0" err="1">
                <a:latin typeface="Tahoma"/>
                <a:ea typeface="Tahoma"/>
                <a:cs typeface="Tahoma"/>
              </a:rPr>
              <a:t>l’enseignement</a:t>
            </a:r>
            <a:r>
              <a:rPr lang="en-US" sz="4000" dirty="0">
                <a:latin typeface="Tahoma"/>
                <a:ea typeface="Tahoma"/>
                <a:cs typeface="Tahoma"/>
              </a:rPr>
              <a:t>/du travail </a:t>
            </a:r>
            <a:r>
              <a:rPr lang="en-US" sz="4000" b="1" dirty="0" err="1">
                <a:latin typeface="Tahoma"/>
                <a:ea typeface="Tahoma"/>
                <a:cs typeface="Tahoma"/>
              </a:rPr>
              <a:t>en</a:t>
            </a:r>
            <a:r>
              <a:rPr lang="en-US" sz="4000" b="1" dirty="0">
                <a:latin typeface="Tahoma"/>
                <a:ea typeface="Tahoma"/>
                <a:cs typeface="Tahoma"/>
              </a:rPr>
              <a:t> </a:t>
            </a:r>
            <a:r>
              <a:rPr lang="en-US" sz="4000" b="1" dirty="0" err="1">
                <a:latin typeface="Tahoma"/>
                <a:ea typeface="Tahoma"/>
                <a:cs typeface="Tahoma"/>
              </a:rPr>
              <a:t>personne</a:t>
            </a:r>
            <a:r>
              <a:rPr lang="en-US" sz="4000" b="1" dirty="0">
                <a:latin typeface="Tahoma"/>
                <a:ea typeface="Tahoma"/>
                <a:cs typeface="Tahoma"/>
              </a:rPr>
              <a:t>?</a:t>
            </a:r>
          </a:p>
          <a:p>
            <a:pPr marL="1360170" indent="-38862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4000" dirty="0">
                <a:latin typeface="Segoe UI"/>
                <a:ea typeface="Tahoma"/>
                <a:cs typeface="Tahoma"/>
              </a:rPr>
              <a:t>Est-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ce</a:t>
            </a:r>
            <a:r>
              <a:rPr lang="en-US" sz="4000" dirty="0">
                <a:latin typeface="Segoe UI"/>
                <a:ea typeface="Tahoma"/>
                <a:cs typeface="Tahoma"/>
              </a:rPr>
              <a:t> 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qu'il</a:t>
            </a:r>
            <a:r>
              <a:rPr lang="en-US" sz="4000" dirty="0">
                <a:latin typeface="Segoe UI"/>
                <a:ea typeface="Tahoma"/>
                <a:cs typeface="Tahoma"/>
              </a:rPr>
              <a:t> y a 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autre</a:t>
            </a:r>
            <a:r>
              <a:rPr lang="en-US" sz="4000" dirty="0">
                <a:latin typeface="Segoe UI"/>
                <a:ea typeface="Tahoma"/>
                <a:cs typeface="Tahoma"/>
              </a:rPr>
              <a:t> chose que 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vous</a:t>
            </a:r>
            <a:r>
              <a:rPr lang="en-US" sz="4000" dirty="0">
                <a:latin typeface="Segoe UI"/>
                <a:ea typeface="Tahoma"/>
                <a:cs typeface="Tahoma"/>
              </a:rPr>
              <a:t> 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aimeriez</a:t>
            </a:r>
            <a:r>
              <a:rPr lang="en-US" sz="4000" dirty="0">
                <a:latin typeface="Segoe UI"/>
                <a:ea typeface="Tahoma"/>
                <a:cs typeface="Tahoma"/>
              </a:rPr>
              <a:t> nous dire à 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propos</a:t>
            </a:r>
            <a:r>
              <a:rPr lang="en-US" sz="4000" dirty="0">
                <a:latin typeface="Segoe UI"/>
                <a:ea typeface="Tahoma"/>
                <a:cs typeface="Tahoma"/>
              </a:rPr>
              <a:t> de 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votre</a:t>
            </a:r>
            <a:r>
              <a:rPr lang="en-US" sz="4000" dirty="0">
                <a:latin typeface="Segoe UI"/>
                <a:ea typeface="Tahoma"/>
                <a:cs typeface="Tahoma"/>
              </a:rPr>
              <a:t> 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sommeil</a:t>
            </a:r>
            <a:r>
              <a:rPr lang="en-US" sz="4000" dirty="0">
                <a:latin typeface="Segoe UI"/>
                <a:ea typeface="Tahoma"/>
                <a:cs typeface="Tahoma"/>
              </a:rPr>
              <a:t>? </a:t>
            </a:r>
          </a:p>
          <a:p>
            <a:pPr marL="1120140" indent="-1705610">
              <a:spcBef>
                <a:spcPts val="905"/>
              </a:spcBef>
              <a:spcAft>
                <a:spcPts val="905"/>
              </a:spcAft>
              <a:defRPr/>
            </a:pPr>
            <a:endParaRPr lang="en-US" sz="4000" b="1" dirty="0">
              <a:latin typeface="Tahoma"/>
              <a:ea typeface="Tahoma"/>
              <a:cs typeface="Tahoma"/>
            </a:endParaRPr>
          </a:p>
          <a:p>
            <a:pPr marL="1120140" indent="-1705610">
              <a:spcBef>
                <a:spcPts val="905"/>
              </a:spcBef>
              <a:spcAft>
                <a:spcPts val="905"/>
              </a:spcAft>
              <a:defRPr/>
            </a:pPr>
            <a:r>
              <a:rPr lang="en-US" sz="4000" b="1" dirty="0">
                <a:latin typeface="Tahoma"/>
                <a:ea typeface="Tahoma"/>
                <a:cs typeface="Tahoma"/>
              </a:rPr>
              <a:t>Analyses</a:t>
            </a:r>
            <a:endParaRPr lang="en-US" dirty="0"/>
          </a:p>
          <a:p>
            <a:pPr marL="499745" indent="-499745">
              <a:spcBef>
                <a:spcPts val="905"/>
              </a:spcBef>
              <a:spcAft>
                <a:spcPts val="905"/>
              </a:spcAft>
              <a:buFont typeface="Wingdings"/>
              <a:buChar char="§"/>
              <a:defRPr/>
            </a:pPr>
            <a:r>
              <a:rPr lang="en-US" sz="4000" dirty="0" err="1">
                <a:latin typeface="Segoe UI"/>
                <a:ea typeface="Tahoma"/>
                <a:cs typeface="Tahoma"/>
              </a:rPr>
              <a:t>Codage</a:t>
            </a:r>
            <a:r>
              <a:rPr lang="en-US" sz="4000" dirty="0">
                <a:latin typeface="Segoe UI"/>
                <a:ea typeface="Tahoma"/>
                <a:cs typeface="Tahoma"/>
              </a:rPr>
              <a:t> 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thématique</a:t>
            </a:r>
            <a:r>
              <a:rPr lang="en-US" sz="4000" dirty="0">
                <a:latin typeface="Segoe UI"/>
                <a:ea typeface="Tahoma"/>
                <a:cs typeface="Tahoma"/>
              </a:rPr>
              <a:t> 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en</a:t>
            </a:r>
            <a:r>
              <a:rPr lang="en-US" sz="4000" dirty="0">
                <a:latin typeface="Segoe UI"/>
                <a:ea typeface="Tahoma"/>
                <a:cs typeface="Tahoma"/>
              </a:rPr>
              <a:t> 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groupe</a:t>
            </a:r>
            <a:endParaRPr lang="en-US" sz="4000" dirty="0">
              <a:latin typeface="Segoe UI" panose="020B0502040204020203" pitchFamily="34" charset="0"/>
              <a:ea typeface="Tahoma"/>
              <a:cs typeface="Tahoma"/>
            </a:endParaRPr>
          </a:p>
          <a:p>
            <a:pPr marL="1371600" indent="-457200">
              <a:spcBef>
                <a:spcPts val="905"/>
              </a:spcBef>
              <a:spcAft>
                <a:spcPts val="905"/>
              </a:spcAft>
              <a:buFont typeface="Wingdings"/>
              <a:buChar char="§"/>
              <a:defRPr/>
            </a:pPr>
            <a:r>
              <a:rPr lang="en-US" sz="4000" dirty="0" err="1">
                <a:latin typeface="Segoe UI"/>
                <a:ea typeface="Tahoma"/>
                <a:cs typeface="Tahoma"/>
              </a:rPr>
              <a:t>Catégories</a:t>
            </a:r>
            <a:r>
              <a:rPr lang="en-US" sz="4000" dirty="0">
                <a:latin typeface="Segoe UI"/>
                <a:ea typeface="Tahoma"/>
                <a:cs typeface="Tahoma"/>
              </a:rPr>
              <a:t> de 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sommeil</a:t>
            </a:r>
            <a:endParaRPr lang="en-US" sz="4000" dirty="0">
              <a:latin typeface="Segoe UI" panose="020B0502040204020203" pitchFamily="34" charset="0"/>
              <a:ea typeface="Tahoma"/>
              <a:cs typeface="Tahoma"/>
            </a:endParaRPr>
          </a:p>
          <a:p>
            <a:pPr marL="1371600" indent="-457200">
              <a:spcBef>
                <a:spcPts val="905"/>
              </a:spcBef>
              <a:spcAft>
                <a:spcPts val="905"/>
              </a:spcAft>
              <a:buFont typeface="Wingdings"/>
              <a:buChar char="§"/>
              <a:defRPr/>
            </a:pPr>
            <a:r>
              <a:rPr lang="en-US" sz="4000" dirty="0" err="1">
                <a:latin typeface="Segoe UI"/>
                <a:ea typeface="Tahoma"/>
                <a:cs typeface="Tahoma"/>
              </a:rPr>
              <a:t>Catégories</a:t>
            </a:r>
            <a:r>
              <a:rPr lang="en-US" sz="4000" dirty="0">
                <a:latin typeface="Segoe UI"/>
                <a:ea typeface="Tahoma"/>
                <a:cs typeface="Tahoma"/>
              </a:rPr>
              <a:t> de bien-</a:t>
            </a:r>
            <a:r>
              <a:rPr lang="en-US" sz="4000" dirty="0" err="1">
                <a:latin typeface="Segoe UI"/>
                <a:ea typeface="Tahoma"/>
                <a:cs typeface="Tahoma"/>
              </a:rPr>
              <a:t>être</a:t>
            </a:r>
            <a:endParaRPr lang="en-US" sz="4000" dirty="0">
              <a:latin typeface="Segoe UI"/>
              <a:ea typeface="Tahoma" panose="020B0604030504040204" pitchFamily="34" charset="0"/>
              <a:cs typeface="Tahoma"/>
            </a:endParaRPr>
          </a:p>
          <a:p>
            <a:pPr marL="1120140" lvl="1" indent="0">
              <a:spcBef>
                <a:spcPts val="905"/>
              </a:spcBef>
              <a:spcAft>
                <a:spcPts val="905"/>
              </a:spcAft>
              <a:defRPr/>
            </a:pPr>
            <a:endParaRPr lang="en-US" sz="4000" dirty="0">
              <a:latin typeface="Segoe UI" panose="020B0502040204020203" pitchFamily="34" charset="0"/>
              <a:ea typeface="Tahoma"/>
              <a:cs typeface="Segoe UI" panose="020B0502040204020203" pitchFamily="34" charset="0"/>
            </a:endParaRPr>
          </a:p>
          <a:p>
            <a:pPr marL="1120140">
              <a:spcBef>
                <a:spcPts val="905"/>
              </a:spcBef>
              <a:spcAft>
                <a:spcPts val="905"/>
              </a:spcAft>
              <a:defRPr/>
            </a:pPr>
            <a:endParaRPr lang="en-US" sz="4000" dirty="0">
              <a:latin typeface="Segoe UI" panose="020B0502040204020203" pitchFamily="34" charset="0"/>
              <a:ea typeface="Tahoma"/>
              <a:cs typeface="Segoe UI" panose="020B0502040204020203" pitchFamily="34" charset="0"/>
            </a:endParaRPr>
          </a:p>
          <a:p>
            <a:pPr marL="1360170" indent="-24003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6855142" y="12078290"/>
            <a:ext cx="12112357" cy="501674"/>
          </a:xfrm>
          <a:prstGeom prst="rect">
            <a:avLst/>
          </a:prstGeom>
          <a:noFill/>
        </p:spPr>
        <p:txBody>
          <a:bodyPr wrap="square" lIns="137153" tIns="68576" rIns="137153" bIns="68576"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425175" indent="-514324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</a:pPr>
            <a:endParaRPr lang="fr-CA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endParaRPr lang="en-CA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4817" indent="-344817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CA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1409" y="4388326"/>
            <a:ext cx="1955029" cy="216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840740"/>
              </p:ext>
            </p:extLst>
          </p:nvPr>
        </p:nvGraphicFramePr>
        <p:xfrm>
          <a:off x="1257799" y="16752426"/>
          <a:ext cx="12079034" cy="1321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9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21207">
                <a:tc>
                  <a:txBody>
                    <a:bodyPr/>
                    <a:lstStyle/>
                    <a:p>
                      <a:pPr algn="ctr"/>
                      <a:r>
                        <a:rPr lang="fr-CA" sz="7000" b="0" noProof="0" dirty="0">
                          <a:solidFill>
                            <a:schemeClr val="tx1"/>
                          </a:solidFill>
                          <a:latin typeface="Segoe UI"/>
                          <a:ea typeface="Segoe UI" panose="020B0502040204020203" pitchFamily="34" charset="0"/>
                          <a:cs typeface="Segoe UI"/>
                        </a:rPr>
                        <a:t>Méthodologie</a:t>
                      </a:r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5" name="Picture 1029" descr="Logo du Collège Dawson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242455" y="40131889"/>
            <a:ext cx="1625826" cy="541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1" descr="Logo de l'Hôpital Général Ju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511235" y="40057978"/>
            <a:ext cx="2158307" cy="64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47" descr="Logo de l'Université McGill&#10;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2257616" y="40207218"/>
            <a:ext cx="1880502" cy="44171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28414547" y="30491971"/>
            <a:ext cx="12307295" cy="8441478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endParaRPr lang="en-US" sz="4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00050" indent="-400050">
              <a:spcBef>
                <a:spcPts val="525"/>
              </a:spcBef>
              <a:spcAft>
                <a:spcPts val="525"/>
              </a:spcAft>
              <a:buFont typeface="Wingdings"/>
              <a:buChar char="§"/>
            </a:pP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Des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effets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positifs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et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négatifs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sur le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sommeil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et le bien-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être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ont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été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observés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au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cours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des deux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périodes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. </a:t>
            </a:r>
          </a:p>
          <a:p>
            <a:pPr marL="400050" indent="-400050">
              <a:spcBef>
                <a:spcPts val="525"/>
              </a:spcBef>
              <a:spcAft>
                <a:spcPts val="525"/>
              </a:spcAft>
              <a:buFont typeface="Wingdings"/>
              <a:buChar char="§"/>
            </a:pP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Les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résultats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matière de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sommeil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et de bien-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être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ont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été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légèrement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meilleurs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pendant la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période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à distance,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particulier pour les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membres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du personnel non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enseignant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.</a:t>
            </a:r>
            <a:endParaRPr lang="en-US" sz="4000" dirty="0">
              <a:latin typeface="Segoe UI"/>
              <a:ea typeface="Tahoma"/>
              <a:cs typeface="Segoe UI"/>
            </a:endParaRPr>
          </a:p>
          <a:p>
            <a:pPr marL="400050" indent="-400050">
              <a:spcBef>
                <a:spcPts val="525"/>
              </a:spcBef>
              <a:spcAft>
                <a:spcPts val="525"/>
              </a:spcAft>
              <a:buFont typeface="Wingdings"/>
              <a:buChar char="§"/>
            </a:pP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Le retour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personne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semble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contribuer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à des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résultats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nettement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plus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négatifs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matière de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sommeil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 et de bien-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être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, tant pour le corps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enseignant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 que pour le personnel non </a:t>
            </a:r>
            <a:r>
              <a:rPr lang="en-US" sz="4000" dirty="0" err="1">
                <a:latin typeface="Segoe UI"/>
                <a:ea typeface="Segoe UI" panose="020B0502040204020203" pitchFamily="34" charset="0"/>
                <a:cs typeface="Segoe UI"/>
              </a:rPr>
              <a:t>enseignant</a:t>
            </a:r>
            <a:r>
              <a:rPr lang="en-US" sz="4000" dirty="0">
                <a:latin typeface="Segoe UI"/>
                <a:ea typeface="Segoe UI" panose="020B0502040204020203" pitchFamily="34" charset="0"/>
                <a:cs typeface="Segoe UI"/>
              </a:rPr>
              <a:t>. </a:t>
            </a:r>
          </a:p>
          <a:p>
            <a:pPr marL="499745" indent="-499745">
              <a:spcBef>
                <a:spcPts val="525"/>
              </a:spcBef>
              <a:spcAft>
                <a:spcPts val="525"/>
              </a:spcAft>
              <a:buFont typeface="Wingdings" panose="05000000000000000000" pitchFamily="2" charset="2"/>
              <a:buChar char="§"/>
            </a:pP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875133" y="10932171"/>
            <a:ext cx="11845736" cy="604012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Expériences</a:t>
            </a:r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 de </a:t>
            </a:r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sommeil</a:t>
            </a:r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lors</a:t>
            </a:r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 du retour </a:t>
            </a:r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en</a:t>
            </a:r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personne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360712" y="10933899"/>
            <a:ext cx="11845736" cy="604012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Expériences</a:t>
            </a:r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 de </a:t>
            </a:r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sommeil</a:t>
            </a:r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 à distance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875133" y="16592966"/>
            <a:ext cx="11845736" cy="604012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Bien-</a:t>
            </a:r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être</a:t>
            </a:r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lors</a:t>
            </a:r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 du retour </a:t>
            </a:r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en</a:t>
            </a:r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 </a:t>
            </a:r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personne</a:t>
            </a:r>
            <a:endParaRPr lang="en-US" sz="3400" b="1" dirty="0" err="1">
              <a:latin typeface="Segoe UI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1532" y="5489902"/>
            <a:ext cx="32209440" cy="1219565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700" dirty="0" err="1">
                <a:latin typeface="Segoe UI"/>
                <a:ea typeface="Segoe UI" panose="020B0502040204020203" pitchFamily="34" charset="0"/>
                <a:cs typeface="Segoe UI"/>
              </a:rPr>
              <a:t>Présentation</a:t>
            </a:r>
            <a:r>
              <a:rPr lang="en-US" sz="3700" dirty="0">
                <a:latin typeface="Segoe UI"/>
                <a:ea typeface="Segoe UI" panose="020B0502040204020203" pitchFamily="34" charset="0"/>
                <a:cs typeface="Segoe UI"/>
              </a:rPr>
              <a:t> à la </a:t>
            </a:r>
            <a:r>
              <a:rPr lang="en-US" sz="3700" dirty="0" err="1">
                <a:latin typeface="Segoe UI"/>
                <a:ea typeface="Segoe UI" panose="020B0502040204020203" pitchFamily="34" charset="0"/>
                <a:cs typeface="Segoe UI"/>
              </a:rPr>
              <a:t>conférence</a:t>
            </a:r>
            <a:r>
              <a:rPr lang="en-US" sz="3700" dirty="0">
                <a:latin typeface="Segoe UI"/>
                <a:ea typeface="Segoe UI" panose="020B0502040204020203" pitchFamily="34" charset="0"/>
                <a:cs typeface="Segoe UI"/>
              </a:rPr>
              <a:t> ACFAS, Montréal</a:t>
            </a:r>
            <a:endParaRPr lang="en-US" sz="3700" dirty="0">
              <a:latin typeface="Segoe UI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3700" dirty="0">
                <a:latin typeface="Segoe UI"/>
                <a:ea typeface="Segoe UI" panose="020B0502040204020203" pitchFamily="34" charset="0"/>
                <a:cs typeface="Segoe UI"/>
              </a:rPr>
              <a:t>8 </a:t>
            </a:r>
            <a:r>
              <a:rPr lang="en-US" sz="3700" dirty="0" err="1">
                <a:latin typeface="Segoe UI"/>
                <a:ea typeface="Segoe UI" panose="020B0502040204020203" pitchFamily="34" charset="0"/>
                <a:cs typeface="Segoe UI"/>
              </a:rPr>
              <a:t>mai</a:t>
            </a:r>
            <a:r>
              <a:rPr lang="en-US" sz="3700" dirty="0">
                <a:latin typeface="Segoe UI"/>
                <a:ea typeface="Segoe UI" panose="020B0502040204020203" pitchFamily="34" charset="0"/>
                <a:cs typeface="Segoe UI"/>
              </a:rPr>
              <a:t> 2023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9291" y="38742421"/>
            <a:ext cx="5041325" cy="85345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sz="2800" dirty="0">
                <a:latin typeface="Segoe UI"/>
                <a:cs typeface="Segoe UI"/>
              </a:rPr>
              <a:t>samantha.wing@mail.mcgill.ca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595A4C-561E-205F-513E-463EEBC43E3E}"/>
              </a:ext>
            </a:extLst>
          </p:cNvPr>
          <p:cNvSpPr txBox="1"/>
          <p:nvPr/>
        </p:nvSpPr>
        <p:spPr>
          <a:xfrm>
            <a:off x="14764160" y="16603440"/>
            <a:ext cx="11845736" cy="100734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Bien-</a:t>
            </a:r>
            <a:r>
              <a:rPr lang="en-US" sz="3400" b="1" dirty="0" err="1">
                <a:latin typeface="Segoe UI"/>
                <a:ea typeface="Segoe UI" panose="020B0502040204020203" pitchFamily="34" charset="0"/>
                <a:cs typeface="Segoe UI"/>
              </a:rPr>
              <a:t>être</a:t>
            </a:r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 à distance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6C01B5B-527E-15B7-FB04-FA8FADD4F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624117"/>
              </p:ext>
            </p:extLst>
          </p:nvPr>
        </p:nvGraphicFramePr>
        <p:xfrm>
          <a:off x="28189713" y="29261276"/>
          <a:ext cx="12318549" cy="1341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18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41261">
                <a:tc>
                  <a:txBody>
                    <a:bodyPr/>
                    <a:lstStyle/>
                    <a:p>
                      <a:pPr algn="ctr"/>
                      <a:r>
                        <a:rPr lang="en-US" sz="7000" b="0" noProof="0" dirty="0">
                          <a:solidFill>
                            <a:schemeClr val="tx1"/>
                          </a:solidFill>
                          <a:latin typeface="Segoe UI"/>
                          <a:ea typeface="Segoe UI" panose="020B0502040204020203" pitchFamily="34" charset="0"/>
                          <a:cs typeface="Segoe UI"/>
                        </a:rPr>
                        <a:t>Conclusions</a:t>
                      </a:r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79D2420-2743-8053-5480-46ABA3893F41}"/>
              </a:ext>
            </a:extLst>
          </p:cNvPr>
          <p:cNvSpPr txBox="1"/>
          <p:nvPr/>
        </p:nvSpPr>
        <p:spPr>
          <a:xfrm>
            <a:off x="14371610" y="23433089"/>
            <a:ext cx="25712727" cy="80021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457200" indent="-457200">
              <a:buFont typeface="Wingdings"/>
              <a:buChar char="§"/>
            </a:pPr>
            <a:r>
              <a:rPr lang="en-US" sz="4000" dirty="0">
                <a:latin typeface="Segoe UI"/>
                <a:ea typeface="Tahoma"/>
                <a:cs typeface="Arial"/>
              </a:rPr>
              <a:t>Les participants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ont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été</a:t>
            </a:r>
            <a:r>
              <a:rPr lang="en-US" sz="4000" dirty="0">
                <a:latin typeface="Segoe UI"/>
                <a:ea typeface="Tahoma"/>
                <a:cs typeface="Arial"/>
              </a:rPr>
              <a:t> plus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nombreux</a:t>
            </a:r>
            <a:r>
              <a:rPr lang="en-US" sz="4000" dirty="0">
                <a:latin typeface="Segoe UI"/>
                <a:ea typeface="Tahoma"/>
                <a:cs typeface="Arial"/>
              </a:rPr>
              <a:t> à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parler</a:t>
            </a:r>
            <a:r>
              <a:rPr lang="en-US" sz="4000" dirty="0">
                <a:latin typeface="Segoe UI"/>
                <a:ea typeface="Tahoma"/>
                <a:cs typeface="Arial"/>
              </a:rPr>
              <a:t> de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leur</a:t>
            </a:r>
            <a:r>
              <a:rPr lang="en-US" sz="4000" dirty="0">
                <a:latin typeface="Segoe UI"/>
                <a:ea typeface="Tahoma"/>
                <a:cs typeface="Arial"/>
              </a:rPr>
              <a:t> bien-</a:t>
            </a:r>
            <a:r>
              <a:rPr lang="en-US" sz="4000" dirty="0" err="1">
                <a:latin typeface="Segoe UI"/>
                <a:ea typeface="Tahoma"/>
                <a:cs typeface="Arial"/>
              </a:rPr>
              <a:t>être</a:t>
            </a:r>
            <a:r>
              <a:rPr lang="en-US" sz="4000" dirty="0">
                <a:latin typeface="Segoe UI"/>
                <a:ea typeface="Tahoma"/>
                <a:cs typeface="Arial"/>
              </a:rPr>
              <a:t> que de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leur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sommeil</a:t>
            </a:r>
            <a:r>
              <a:rPr lang="en-US" sz="4000" dirty="0">
                <a:latin typeface="Segoe UI"/>
                <a:ea typeface="Tahoma"/>
                <a:cs typeface="Arial"/>
              </a:rPr>
              <a:t>.</a:t>
            </a:r>
            <a:endParaRPr lang="en-US" sz="4000" dirty="0">
              <a:latin typeface="Segoe UI"/>
              <a:ea typeface="Tahoma" panose="020B0604030504040204" pitchFamily="34" charset="0"/>
            </a:endParaRPr>
          </a:p>
          <a:p>
            <a:pPr marL="457200" indent="-457200">
              <a:buFont typeface="Wingdings"/>
              <a:buChar char="§"/>
            </a:pPr>
            <a:r>
              <a:rPr lang="en-US" sz="4000" dirty="0">
                <a:latin typeface="Segoe UI"/>
                <a:ea typeface="Tahoma"/>
                <a:cs typeface="Arial"/>
              </a:rPr>
              <a:t>Les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enseignants</a:t>
            </a:r>
            <a:r>
              <a:rPr lang="en-US" sz="4000" dirty="0">
                <a:latin typeface="Segoe UI"/>
                <a:ea typeface="Tahoma"/>
                <a:cs typeface="Arial"/>
              </a:rPr>
              <a:t> </a:t>
            </a:r>
            <a:r>
              <a:rPr lang="en-US" sz="4000" dirty="0" err="1">
                <a:latin typeface="Segoe UI"/>
                <a:ea typeface="Tahoma"/>
                <a:cs typeface="Arial"/>
              </a:rPr>
              <a:t>ont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connu</a:t>
            </a:r>
            <a:r>
              <a:rPr lang="en-US" sz="4000" dirty="0">
                <a:latin typeface="Segoe UI"/>
                <a:ea typeface="Tahoma"/>
                <a:cs typeface="Arial"/>
              </a:rPr>
              <a:t> un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nombre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légèrement</a:t>
            </a:r>
            <a:r>
              <a:rPr lang="en-US" sz="4000" dirty="0">
                <a:latin typeface="Segoe UI"/>
                <a:ea typeface="Tahoma"/>
                <a:cs typeface="Arial"/>
              </a:rPr>
              <a:t> plus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élevé</a:t>
            </a:r>
            <a:r>
              <a:rPr lang="en-US" sz="4000" dirty="0">
                <a:latin typeface="Segoe UI"/>
                <a:ea typeface="Tahoma"/>
                <a:cs typeface="Arial"/>
              </a:rPr>
              <a:t> de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problèmes</a:t>
            </a:r>
            <a:r>
              <a:rPr lang="en-US" sz="4000" dirty="0">
                <a:latin typeface="Segoe UI"/>
                <a:ea typeface="Tahoma"/>
                <a:cs typeface="Arial"/>
              </a:rPr>
              <a:t> de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sommeil</a:t>
            </a:r>
            <a:r>
              <a:rPr lang="en-US" sz="4000" dirty="0">
                <a:latin typeface="Segoe UI"/>
                <a:ea typeface="Tahoma"/>
                <a:cs typeface="Arial"/>
              </a:rPr>
              <a:t> et de bien-</a:t>
            </a:r>
            <a:r>
              <a:rPr lang="en-US" sz="4000" dirty="0" err="1">
                <a:latin typeface="Segoe UI"/>
                <a:ea typeface="Tahoma"/>
                <a:cs typeface="Arial"/>
              </a:rPr>
              <a:t>être</a:t>
            </a:r>
            <a:r>
              <a:rPr lang="en-US" sz="4000" dirty="0">
                <a:latin typeface="Segoe UI"/>
                <a:ea typeface="Tahoma"/>
                <a:cs typeface="Arial"/>
              </a:rPr>
              <a:t> pendant la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période</a:t>
            </a:r>
            <a:r>
              <a:rPr lang="en-US" sz="4000" dirty="0">
                <a:latin typeface="Segoe UI"/>
                <a:ea typeface="Tahoma"/>
                <a:cs typeface="Arial"/>
              </a:rPr>
              <a:t> de COVID-19 à distance. </a:t>
            </a:r>
            <a:endParaRPr lang="en-US" sz="4000" dirty="0">
              <a:latin typeface="Segoe UI"/>
              <a:ea typeface="Tahoma" panose="020B0604030504040204" pitchFamily="34" charset="0"/>
            </a:endParaRPr>
          </a:p>
          <a:p>
            <a:pPr marL="457200" indent="-457200">
              <a:buFont typeface="Wingdings"/>
              <a:buChar char="§"/>
            </a:pPr>
            <a:r>
              <a:rPr lang="en-US" sz="4000" dirty="0">
                <a:latin typeface="Segoe UI"/>
                <a:ea typeface="Tahoma"/>
                <a:cs typeface="Arial"/>
              </a:rPr>
              <a:t>Dans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l'ensemble</a:t>
            </a:r>
            <a:r>
              <a:rPr lang="en-US" sz="4000" dirty="0">
                <a:latin typeface="Segoe UI"/>
                <a:ea typeface="Tahoma"/>
                <a:cs typeface="Arial"/>
              </a:rPr>
              <a:t>, le plus grand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nombre</a:t>
            </a:r>
            <a:r>
              <a:rPr lang="en-US" sz="4000" dirty="0">
                <a:latin typeface="Segoe UI"/>
                <a:ea typeface="Tahoma"/>
                <a:cs typeface="Arial"/>
              </a:rPr>
              <a:t> de participants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ont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commenté</a:t>
            </a:r>
            <a:r>
              <a:rPr lang="en-US" sz="4000" dirty="0">
                <a:latin typeface="Segoe UI"/>
                <a:ea typeface="Tahoma"/>
                <a:cs typeface="Arial"/>
              </a:rPr>
              <a:t> sur les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effets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positifs</a:t>
            </a:r>
            <a:r>
              <a:rPr lang="en-US" sz="4000" dirty="0">
                <a:latin typeface="Segoe UI"/>
                <a:ea typeface="Tahoma"/>
                <a:cs typeface="Arial"/>
              </a:rPr>
              <a:t> du bien-</a:t>
            </a:r>
            <a:r>
              <a:rPr lang="en-US" sz="4000" dirty="0" err="1">
                <a:latin typeface="Segoe UI"/>
                <a:ea typeface="Tahoma"/>
                <a:cs typeface="Arial"/>
              </a:rPr>
              <a:t>être</a:t>
            </a:r>
            <a:r>
              <a:rPr lang="en-US" sz="4000" dirty="0">
                <a:latin typeface="Segoe UI"/>
                <a:ea typeface="Tahoma"/>
                <a:cs typeface="Arial"/>
              </a:rPr>
              <a:t> au travail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lors</a:t>
            </a:r>
            <a:r>
              <a:rPr lang="en-US" sz="4000" dirty="0">
                <a:latin typeface="Segoe UI"/>
                <a:ea typeface="Tahoma"/>
                <a:cs typeface="Arial"/>
              </a:rPr>
              <a:t> du retour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en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personne</a:t>
            </a:r>
            <a:r>
              <a:rPr lang="en-US" sz="4000" dirty="0">
                <a:latin typeface="Segoe UI"/>
                <a:ea typeface="Tahoma"/>
                <a:cs typeface="Arial"/>
              </a:rPr>
              <a:t>.</a:t>
            </a:r>
            <a:endParaRPr lang="en-US" sz="4000" dirty="0">
              <a:latin typeface="Segoe UI"/>
              <a:ea typeface="Tahoma" panose="020B0604030504040204" pitchFamily="34" charset="0"/>
            </a:endParaRPr>
          </a:p>
          <a:p>
            <a:pPr marL="457200" indent="-457200">
              <a:buFont typeface="Wingdings"/>
              <a:buChar char="§"/>
            </a:pPr>
            <a:r>
              <a:rPr lang="en-US" sz="4000" dirty="0" err="1">
                <a:latin typeface="Segoe UI"/>
                <a:ea typeface="Tahoma"/>
                <a:cs typeface="Arial"/>
              </a:rPr>
              <a:t>Cependant</a:t>
            </a:r>
            <a:r>
              <a:rPr lang="en-US" sz="4000" dirty="0">
                <a:latin typeface="Segoe UI"/>
                <a:ea typeface="Tahoma"/>
                <a:cs typeface="Arial"/>
              </a:rPr>
              <a:t>, les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enseignants</a:t>
            </a:r>
            <a:r>
              <a:rPr lang="en-US" sz="4000" dirty="0">
                <a:latin typeface="Segoe UI"/>
                <a:ea typeface="Tahoma"/>
                <a:cs typeface="Arial"/>
              </a:rPr>
              <a:t> et le personnel non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enseignant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ont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davantage</a:t>
            </a:r>
            <a:r>
              <a:rPr lang="en-US" sz="4000" dirty="0">
                <a:latin typeface="Segoe UI"/>
                <a:ea typeface="Tahoma"/>
                <a:cs typeface="Arial"/>
              </a:rPr>
              <a:t> fait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état</a:t>
            </a:r>
            <a:r>
              <a:rPr lang="en-US" sz="4000" dirty="0">
                <a:latin typeface="Segoe UI"/>
                <a:ea typeface="Tahoma"/>
                <a:cs typeface="Arial"/>
              </a:rPr>
              <a:t> de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conséquences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négatives</a:t>
            </a:r>
            <a:r>
              <a:rPr lang="en-US" sz="4000" dirty="0">
                <a:latin typeface="Segoe UI"/>
                <a:ea typeface="Tahoma"/>
                <a:cs typeface="Arial"/>
              </a:rPr>
              <a:t> sur le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sommeil</a:t>
            </a:r>
            <a:r>
              <a:rPr lang="en-US" sz="4000" dirty="0">
                <a:latin typeface="Segoe UI"/>
                <a:ea typeface="Tahoma"/>
                <a:cs typeface="Arial"/>
              </a:rPr>
              <a:t> et le bien-</a:t>
            </a:r>
            <a:r>
              <a:rPr lang="en-US" sz="4000" dirty="0" err="1">
                <a:latin typeface="Segoe UI"/>
                <a:ea typeface="Tahoma"/>
                <a:cs typeface="Arial"/>
              </a:rPr>
              <a:t>être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lors</a:t>
            </a:r>
            <a:r>
              <a:rPr lang="en-US" sz="4000" dirty="0">
                <a:latin typeface="Segoe UI"/>
                <a:ea typeface="Tahoma"/>
                <a:cs typeface="Arial"/>
              </a:rPr>
              <a:t> du retour de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l'enseignement</a:t>
            </a:r>
            <a:r>
              <a:rPr lang="en-US" sz="4000" dirty="0">
                <a:latin typeface="Segoe UI"/>
                <a:ea typeface="Tahoma"/>
                <a:cs typeface="Arial"/>
              </a:rPr>
              <a:t>/du travail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en</a:t>
            </a:r>
            <a:r>
              <a:rPr lang="en-US" sz="4000" dirty="0">
                <a:latin typeface="Segoe UI"/>
                <a:ea typeface="Tahoma"/>
                <a:cs typeface="Arial"/>
              </a:rPr>
              <a:t> </a:t>
            </a:r>
            <a:r>
              <a:rPr lang="en-US" sz="4000" dirty="0" err="1">
                <a:latin typeface="Segoe UI"/>
                <a:ea typeface="Tahoma"/>
                <a:cs typeface="Arial"/>
              </a:rPr>
              <a:t>personne</a:t>
            </a:r>
            <a:r>
              <a:rPr lang="en-US" sz="4000" dirty="0">
                <a:latin typeface="Segoe UI"/>
                <a:ea typeface="Tahoma"/>
                <a:cs typeface="Arial"/>
              </a:rPr>
              <a:t>. </a:t>
            </a:r>
            <a:endParaRPr lang="en-US" sz="40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9AEB93-D805-E9BF-327A-A5FFCA93DD6E}"/>
              </a:ext>
            </a:extLst>
          </p:cNvPr>
          <p:cNvSpPr txBox="1"/>
          <p:nvPr/>
        </p:nvSpPr>
        <p:spPr>
          <a:xfrm>
            <a:off x="953766" y="3244743"/>
            <a:ext cx="38797911" cy="1819729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>
            <a:defPPr>
              <a:defRPr lang="fr-CA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2789078" indent="-2249982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5578157" indent="-4499965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8369108" indent="-6751820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1158189" indent="-9001801" algn="l" rtl="0" eaLnBrk="0" fontAlgn="base" hangingPunct="0">
              <a:spcBef>
                <a:spcPct val="0"/>
              </a:spcBef>
              <a:spcAft>
                <a:spcPct val="0"/>
              </a:spcAft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6954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3234584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773678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4312777" algn="l" defTabSz="1078194" rtl="0" eaLnBrk="1" latinLnBrk="0" hangingPunct="1">
              <a:defRPr sz="14653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3900" dirty="0">
                <a:latin typeface="Tahoma"/>
                <a:ea typeface="Tahoma"/>
                <a:cs typeface="Tahoma"/>
              </a:rPr>
              <a:t> Samantha Wing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1,2</a:t>
            </a:r>
            <a:r>
              <a:rPr lang="fr-FR" sz="3900" dirty="0">
                <a:latin typeface="Tahoma"/>
                <a:ea typeface="Tahoma"/>
                <a:cs typeface="Tahoma"/>
              </a:rPr>
              <a:t>, Georgiana Costin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1,2</a:t>
            </a:r>
            <a:r>
              <a:rPr lang="fr-FR" sz="3900" dirty="0">
                <a:latin typeface="Tahoma"/>
                <a:ea typeface="Tahoma"/>
                <a:cs typeface="Tahoma"/>
              </a:rPr>
              <a:t>, Alice Havel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1,3</a:t>
            </a:r>
            <a:r>
              <a:rPr lang="fr-FR" sz="3900" dirty="0">
                <a:latin typeface="Tahoma"/>
                <a:ea typeface="Tahoma"/>
                <a:cs typeface="Tahoma"/>
              </a:rPr>
              <a:t>, Susie Wileman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1,3</a:t>
            </a:r>
            <a:r>
              <a:rPr lang="fr-FR" sz="3900" dirty="0">
                <a:latin typeface="Tahoma"/>
                <a:ea typeface="Tahoma"/>
                <a:cs typeface="Tahoma"/>
              </a:rPr>
              <a:t>, Mary Jorgensen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</a:t>
            </a:r>
            <a:r>
              <a:rPr lang="fr-FR" sz="3900" dirty="0">
                <a:latin typeface="Tahoma"/>
                <a:ea typeface="Tahoma"/>
                <a:cs typeface="Tahoma"/>
              </a:rPr>
              <a:t>, </a:t>
            </a:r>
            <a:r>
              <a:rPr lang="fr-FR" sz="3900" dirty="0" err="1">
                <a:latin typeface="Tahoma"/>
                <a:ea typeface="Tahoma"/>
                <a:cs typeface="Tahoma"/>
              </a:rPr>
              <a:t>Maegan</a:t>
            </a:r>
            <a:r>
              <a:rPr lang="fr-FR" sz="3900" dirty="0">
                <a:latin typeface="Tahoma"/>
                <a:ea typeface="Tahoma"/>
                <a:cs typeface="Tahoma"/>
              </a:rPr>
              <a:t> Harvison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</a:t>
            </a:r>
            <a:r>
              <a:rPr lang="fr-FR" sz="3900" dirty="0">
                <a:latin typeface="Tahoma"/>
                <a:ea typeface="Tahoma"/>
                <a:cs typeface="Tahoma"/>
              </a:rPr>
              <a:t>, Abi Vasseur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1,3</a:t>
            </a:r>
            <a:r>
              <a:rPr lang="fr-FR" sz="3900" dirty="0">
                <a:latin typeface="Tahoma"/>
                <a:ea typeface="Tahoma"/>
                <a:cs typeface="Tahoma"/>
              </a:rPr>
              <a:t>, Daniel Ereshchenko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1,3</a:t>
            </a:r>
            <a:r>
              <a:rPr lang="fr-FR" sz="3900" dirty="0">
                <a:latin typeface="Tahoma"/>
                <a:ea typeface="Tahoma"/>
                <a:cs typeface="Tahoma"/>
              </a:rPr>
              <a:t>, Gilda Boffa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5</a:t>
            </a:r>
            <a:r>
              <a:rPr lang="fr-FR" sz="3900" dirty="0">
                <a:latin typeface="Tahoma"/>
                <a:ea typeface="Tahoma"/>
                <a:cs typeface="Tahoma"/>
              </a:rPr>
              <a:t>, Christine Vo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</a:t>
            </a:r>
            <a:r>
              <a:rPr lang="fr-FR" sz="3900" dirty="0">
                <a:latin typeface="Tahoma"/>
                <a:ea typeface="Tahoma"/>
                <a:cs typeface="Tahoma"/>
              </a:rPr>
              <a:t>, Laura Creti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2,4</a:t>
            </a:r>
            <a:r>
              <a:rPr lang="fr-FR" sz="3900" dirty="0">
                <a:latin typeface="Tahoma"/>
                <a:ea typeface="Tahoma"/>
                <a:cs typeface="Tahoma"/>
              </a:rPr>
              <a:t>, Sally Bailes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2,4</a:t>
            </a:r>
            <a:r>
              <a:rPr lang="fr-FR" sz="3900" dirty="0">
                <a:latin typeface="Tahoma"/>
                <a:ea typeface="Tahoma"/>
                <a:cs typeface="Tahoma"/>
              </a:rPr>
              <a:t>, Eva Libman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2,4</a:t>
            </a:r>
            <a:r>
              <a:rPr lang="fr-FR" sz="3900" dirty="0">
                <a:latin typeface="Tahoma"/>
                <a:ea typeface="Tahoma"/>
                <a:cs typeface="Tahoma"/>
              </a:rPr>
              <a:t>, Catherine Fichten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1,2,3,4</a:t>
            </a:r>
            <a:endParaRPr lang="en-US" sz="3900" baseline="30000" dirty="0">
              <a:latin typeface="Tahoma"/>
              <a:ea typeface="Tahoma"/>
              <a:cs typeface="Tahoma"/>
            </a:endParaRPr>
          </a:p>
          <a:p>
            <a:pPr marL="3737610" lvl="8" indent="-7801610" algn="ctr">
              <a:spcBef>
                <a:spcPts val="0"/>
              </a:spcBef>
              <a:spcAft>
                <a:spcPts val="0"/>
              </a:spcAft>
            </a:pPr>
            <a:r>
              <a:rPr lang="en-CA" sz="3500" baseline="30000" dirty="0">
                <a:latin typeface="Tahoma"/>
                <a:ea typeface="Tahoma"/>
                <a:cs typeface="Tahoma"/>
              </a:rPr>
              <a:t>1</a:t>
            </a:r>
            <a:r>
              <a:rPr lang="en-CA" sz="3500" dirty="0">
                <a:latin typeface="Tahoma"/>
                <a:ea typeface="Tahoma"/>
                <a:cs typeface="Tahoma"/>
              </a:rPr>
              <a:t>Réseau de recherche </a:t>
            </a:r>
            <a:r>
              <a:rPr lang="en-CA" sz="3500" dirty="0" err="1">
                <a:latin typeface="Tahoma"/>
                <a:ea typeface="Tahoma"/>
                <a:cs typeface="Tahoma"/>
              </a:rPr>
              <a:t>Adaptech</a:t>
            </a:r>
            <a:r>
              <a:rPr lang="en-CA" sz="3500" dirty="0">
                <a:latin typeface="Tahoma"/>
                <a:ea typeface="Tahoma"/>
                <a:cs typeface="Tahoma"/>
              </a:rPr>
              <a:t> </a:t>
            </a:r>
            <a:r>
              <a:rPr lang="en-CA" sz="3500" baseline="30000" dirty="0">
                <a:latin typeface="Tahoma"/>
                <a:ea typeface="Tahoma"/>
                <a:cs typeface="Tahoma"/>
              </a:rPr>
              <a:t>2</a:t>
            </a:r>
            <a:r>
              <a:rPr lang="en-CA" sz="3500" dirty="0">
                <a:latin typeface="Tahoma"/>
                <a:ea typeface="Tahoma"/>
                <a:cs typeface="Tahoma"/>
              </a:rPr>
              <a:t>Université McGill</a:t>
            </a:r>
            <a:r>
              <a:rPr lang="fr-CA" sz="3500" dirty="0">
                <a:latin typeface="Tahoma"/>
                <a:ea typeface="Tahoma"/>
                <a:cs typeface="Tahoma"/>
              </a:rPr>
              <a:t> </a:t>
            </a:r>
            <a:r>
              <a:rPr lang="en-CA" sz="3500" baseline="30000" dirty="0">
                <a:latin typeface="Tahoma"/>
                <a:ea typeface="Tahoma"/>
                <a:cs typeface="Tahoma"/>
              </a:rPr>
              <a:t>3</a:t>
            </a:r>
            <a:r>
              <a:rPr lang="en-CA" sz="3500" dirty="0">
                <a:latin typeface="Tahoma"/>
                <a:ea typeface="Tahoma"/>
                <a:cs typeface="Tahoma"/>
              </a:rPr>
              <a:t>Collège Dawson </a:t>
            </a:r>
            <a:r>
              <a:rPr lang="en-CA" sz="3500" baseline="30000" dirty="0">
                <a:latin typeface="Tahoma"/>
                <a:ea typeface="Tahoma"/>
                <a:cs typeface="Tahoma"/>
              </a:rPr>
              <a:t>4</a:t>
            </a:r>
            <a:r>
              <a:rPr lang="en-CA" sz="3500" dirty="0">
                <a:latin typeface="Tahoma"/>
                <a:ea typeface="Tahoma"/>
                <a:cs typeface="Tahoma"/>
              </a:rPr>
              <a:t>Hôpital </a:t>
            </a:r>
            <a:r>
              <a:rPr lang="en-CA" sz="3500" dirty="0" err="1">
                <a:latin typeface="Tahoma"/>
                <a:ea typeface="Tahoma"/>
                <a:cs typeface="Tahoma"/>
              </a:rPr>
              <a:t>général</a:t>
            </a:r>
            <a:r>
              <a:rPr lang="en-CA" sz="3500" dirty="0">
                <a:latin typeface="Tahoma"/>
                <a:ea typeface="Tahoma"/>
                <a:cs typeface="Tahoma"/>
              </a:rPr>
              <a:t> </a:t>
            </a:r>
            <a:r>
              <a:rPr lang="en-CA" sz="3500" dirty="0" err="1">
                <a:latin typeface="Tahoma"/>
                <a:ea typeface="Tahoma"/>
                <a:cs typeface="Tahoma"/>
              </a:rPr>
              <a:t>juif</a:t>
            </a:r>
            <a:r>
              <a:rPr lang="en-CA" sz="3500" dirty="0">
                <a:latin typeface="Tahoma"/>
                <a:ea typeface="Tahoma"/>
                <a:cs typeface="Tahoma"/>
              </a:rPr>
              <a:t> </a:t>
            </a:r>
            <a:r>
              <a:rPr lang="en-CA" sz="3500" baseline="30000" dirty="0">
                <a:latin typeface="Tahoma"/>
                <a:ea typeface="Tahoma"/>
                <a:cs typeface="Tahoma"/>
              </a:rPr>
              <a:t>5</a:t>
            </a:r>
            <a:r>
              <a:rPr lang="en-CA" sz="3500" dirty="0">
                <a:latin typeface="Tahoma"/>
                <a:ea typeface="Tahoma"/>
                <a:cs typeface="Tahoma"/>
              </a:rPr>
              <a:t>Association </a:t>
            </a:r>
            <a:r>
              <a:rPr lang="en-CA" sz="3500" dirty="0" err="1">
                <a:latin typeface="Tahoma"/>
                <a:ea typeface="Tahoma"/>
                <a:cs typeface="Tahoma"/>
              </a:rPr>
              <a:t>québécoise</a:t>
            </a:r>
            <a:r>
              <a:rPr lang="en-CA" sz="3500" dirty="0">
                <a:latin typeface="Tahoma"/>
                <a:ea typeface="Tahoma"/>
                <a:cs typeface="Tahoma"/>
              </a:rPr>
              <a:t> pour </a:t>
            </a:r>
            <a:r>
              <a:rPr lang="en-CA" sz="3500" dirty="0" err="1">
                <a:latin typeface="Tahoma"/>
                <a:ea typeface="Tahoma"/>
                <a:cs typeface="Tahoma"/>
              </a:rPr>
              <a:t>l'équité</a:t>
            </a:r>
            <a:r>
              <a:rPr lang="en-CA" sz="3500" dirty="0">
                <a:latin typeface="Tahoma"/>
                <a:ea typeface="Tahoma"/>
                <a:cs typeface="Tahoma"/>
              </a:rPr>
              <a:t> et </a:t>
            </a:r>
            <a:r>
              <a:rPr lang="en-CA" sz="3500" dirty="0" err="1">
                <a:latin typeface="Tahoma"/>
                <a:ea typeface="Tahoma"/>
                <a:cs typeface="Tahoma"/>
              </a:rPr>
              <a:t>l'inclusion</a:t>
            </a:r>
            <a:r>
              <a:rPr lang="en-CA" sz="3500" dirty="0">
                <a:latin typeface="Tahoma"/>
                <a:ea typeface="Tahoma"/>
                <a:cs typeface="Tahoma"/>
              </a:rPr>
              <a:t> au </a:t>
            </a:r>
            <a:r>
              <a:rPr lang="en-CA" sz="3500" dirty="0" err="1">
                <a:latin typeface="Tahoma"/>
                <a:ea typeface="Tahoma"/>
                <a:cs typeface="Tahoma"/>
              </a:rPr>
              <a:t>postsecondaire</a:t>
            </a:r>
            <a:endParaRPr lang="en-CA" sz="3500" dirty="0">
              <a:ea typeface="Tahoma"/>
              <a:cs typeface="Tahoma"/>
            </a:endParaRPr>
          </a:p>
        </p:txBody>
      </p:sp>
      <p:pic>
        <p:nvPicPr>
          <p:cNvPr id="12" name="Picture 14" descr="Text&#10;&#10;Description automatically generated">
            <a:extLst>
              <a:ext uri="{FF2B5EF4-FFF2-40B4-BE49-F238E27FC236}">
                <a16:creationId xmlns:a16="http://schemas.microsoft.com/office/drawing/2014/main" id="{9E2B1D86-CDA7-7634-085B-CEC2A286A1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87731" y="40046565"/>
            <a:ext cx="1761026" cy="733425"/>
          </a:xfrm>
          <a:prstGeom prst="rect">
            <a:avLst/>
          </a:prstGeom>
        </p:spPr>
      </p:pic>
      <p:pic>
        <p:nvPicPr>
          <p:cNvPr id="15" name="Picture 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F7DD6B1-CBCA-A6F0-3E32-F8381F0D85D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571" r="11671"/>
          <a:stretch/>
        </p:blipFill>
        <p:spPr>
          <a:xfrm>
            <a:off x="11454274" y="19044438"/>
            <a:ext cx="2675452" cy="1926379"/>
          </a:xfrm>
          <a:prstGeom prst="rect">
            <a:avLst/>
          </a:prstGeom>
        </p:spPr>
      </p:pic>
      <p:pic>
        <p:nvPicPr>
          <p:cNvPr id="21" name="Picture 2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7F6D741-71D7-6F46-393D-0F1A029854A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908" t="2694" r="15097" b="11278"/>
          <a:stretch/>
        </p:blipFill>
        <p:spPr>
          <a:xfrm>
            <a:off x="1297145" y="4398274"/>
            <a:ext cx="2949260" cy="2627562"/>
          </a:xfrm>
          <a:prstGeom prst="rect">
            <a:avLst/>
          </a:prstGeom>
        </p:spPr>
      </p:pic>
      <p:pic>
        <p:nvPicPr>
          <p:cNvPr id="23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F9A89A14-6F99-C529-4CBF-86C36DAD16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15859" y="39859675"/>
            <a:ext cx="1975623" cy="109052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D90FB8B-9CC9-AAFF-68D6-B43DCC9864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483982" y="12005683"/>
            <a:ext cx="12406315" cy="406537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049063-9C93-B01B-A762-39C103246E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483982" y="17690087"/>
            <a:ext cx="12858986" cy="39777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201EE8-B281-6CEB-B722-D4CE65B995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099988" y="12005684"/>
            <a:ext cx="13012213" cy="399957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6FE8F99-CF1A-6AD9-8FF4-3AF8435E58D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450862" y="17690087"/>
            <a:ext cx="12690855" cy="3974124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232BF92-B0BF-7125-8D88-5090C06D0F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590453"/>
              </p:ext>
            </p:extLst>
          </p:nvPr>
        </p:nvGraphicFramePr>
        <p:xfrm>
          <a:off x="1257799" y="8944365"/>
          <a:ext cx="12079034" cy="1321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9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21207">
                <a:tc>
                  <a:txBody>
                    <a:bodyPr/>
                    <a:lstStyle/>
                    <a:p>
                      <a:pPr algn="ctr"/>
                      <a:r>
                        <a:rPr lang="fr-CA" sz="7000" b="0" noProof="0" dirty="0">
                          <a:solidFill>
                            <a:schemeClr val="tx1"/>
                          </a:solidFill>
                          <a:latin typeface="Segoe UI"/>
                          <a:cs typeface="Segoe UI"/>
                        </a:rPr>
                        <a:t>Objectif d'étude</a:t>
                      </a:r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67E52F2-A83B-FABA-4EC1-35CC1A077A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693513"/>
              </p:ext>
            </p:extLst>
          </p:nvPr>
        </p:nvGraphicFramePr>
        <p:xfrm>
          <a:off x="13843739" y="8944365"/>
          <a:ext cx="26528716" cy="1321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2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21207">
                <a:tc>
                  <a:txBody>
                    <a:bodyPr/>
                    <a:lstStyle/>
                    <a:p>
                      <a:pPr algn="ctr"/>
                      <a:r>
                        <a:rPr lang="fr-CA" sz="7000" b="0" noProof="0" dirty="0">
                          <a:solidFill>
                            <a:schemeClr val="tx1"/>
                          </a:solidFill>
                          <a:latin typeface="Segoe UI"/>
                          <a:ea typeface="Segoe UI" panose="020B0502040204020203" pitchFamily="34" charset="0"/>
                          <a:cs typeface="Segoe UI"/>
                        </a:rPr>
                        <a:t>Résultats</a:t>
                      </a:r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198E9F-C075-1CDF-9E91-D452C243CD1F}"/>
              </a:ext>
            </a:extLst>
          </p:cNvPr>
          <p:cNvSpPr txBox="1"/>
          <p:nvPr/>
        </p:nvSpPr>
        <p:spPr>
          <a:xfrm>
            <a:off x="16164788" y="22375326"/>
            <a:ext cx="531096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latin typeface="Tahoma"/>
                <a:ea typeface="Tahoma"/>
                <a:cs typeface="Tahoma"/>
              </a:rPr>
              <a:t>Enseignants</a:t>
            </a:r>
            <a:r>
              <a:rPr lang="en-US" sz="2400" dirty="0">
                <a:latin typeface="Tahoma"/>
                <a:ea typeface="Tahoma"/>
                <a:cs typeface="Tahoma"/>
              </a:rPr>
              <a:t> (% </a:t>
            </a:r>
            <a:r>
              <a:rPr lang="en-US" sz="2400" err="1">
                <a:latin typeface="Tahoma"/>
                <a:ea typeface="Tahoma"/>
                <a:cs typeface="Tahoma"/>
              </a:rPr>
              <a:t>calculé</a:t>
            </a:r>
            <a:r>
              <a:rPr lang="en-US" sz="2400" dirty="0">
                <a:latin typeface="Tahoma"/>
                <a:ea typeface="Tahoma"/>
                <a:cs typeface="Tahoma"/>
              </a:rPr>
              <a:t> sur 22)</a:t>
            </a:r>
            <a:endParaRPr lang="en-US" sz="2400" dirty="0" err="1">
              <a:ea typeface="Tahoma"/>
              <a:cs typeface="Tahoma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89AB5CD-12F2-B9DA-6CF5-1EC697540B5B}"/>
              </a:ext>
            </a:extLst>
          </p:cNvPr>
          <p:cNvSpPr/>
          <p:nvPr/>
        </p:nvSpPr>
        <p:spPr>
          <a:xfrm>
            <a:off x="20939429" y="22306036"/>
            <a:ext cx="1389164" cy="5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D4CB704-6702-4EAE-AC9A-6FFE982CE329}"/>
              </a:ext>
            </a:extLst>
          </p:cNvPr>
          <p:cNvSpPr txBox="1"/>
          <p:nvPr/>
        </p:nvSpPr>
        <p:spPr>
          <a:xfrm>
            <a:off x="22640015" y="22343428"/>
            <a:ext cx="738430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ahoma"/>
                <a:ea typeface="Tahoma"/>
                <a:cs typeface="Tahoma"/>
              </a:rPr>
              <a:t>Personnel non </a:t>
            </a:r>
            <a:r>
              <a:rPr lang="en-US" sz="2400" dirty="0" err="1">
                <a:latin typeface="Tahoma"/>
                <a:ea typeface="Tahoma"/>
                <a:cs typeface="Tahoma"/>
              </a:rPr>
              <a:t>enseignant</a:t>
            </a:r>
            <a:r>
              <a:rPr lang="en-US" sz="2400" dirty="0">
                <a:latin typeface="Tahoma"/>
                <a:ea typeface="Tahoma"/>
                <a:cs typeface="Tahoma"/>
              </a:rPr>
              <a:t> (% </a:t>
            </a:r>
            <a:r>
              <a:rPr lang="en-US" sz="2400" dirty="0" err="1">
                <a:latin typeface="Tahoma"/>
                <a:ea typeface="Tahoma"/>
                <a:cs typeface="Tahoma"/>
              </a:rPr>
              <a:t>calculé</a:t>
            </a:r>
            <a:r>
              <a:rPr lang="en-US" sz="2400" dirty="0">
                <a:latin typeface="Tahoma"/>
                <a:ea typeface="Tahoma"/>
                <a:cs typeface="Tahoma"/>
              </a:rPr>
              <a:t> sur 21)</a:t>
            </a:r>
            <a:endParaRPr lang="en-US" sz="2400" dirty="0">
              <a:ea typeface="Tahoma"/>
              <a:cs typeface="Tahoma"/>
            </a:endParaRPr>
          </a:p>
        </p:txBody>
      </p:sp>
      <p:pic>
        <p:nvPicPr>
          <p:cNvPr id="53" name="Picture 53" descr="Icon&#10;&#10;Description automatically generated">
            <a:extLst>
              <a:ext uri="{FF2B5EF4-FFF2-40B4-BE49-F238E27FC236}">
                <a16:creationId xmlns:a16="http://schemas.microsoft.com/office/drawing/2014/main" id="{C7411BB3-C412-EBCA-862B-FA40C7EBD807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4200" t="7792" r="17195" b="26366"/>
          <a:stretch/>
        </p:blipFill>
        <p:spPr>
          <a:xfrm>
            <a:off x="12000284" y="34857955"/>
            <a:ext cx="2424561" cy="2050774"/>
          </a:xfrm>
          <a:prstGeom prst="rect">
            <a:avLst/>
          </a:prstGeom>
        </p:spPr>
      </p:pic>
      <p:pic>
        <p:nvPicPr>
          <p:cNvPr id="55" name="Picture 55" descr="Diagram&#10;&#10;Description automatically generated">
            <a:extLst>
              <a:ext uri="{FF2B5EF4-FFF2-40B4-BE49-F238E27FC236}">
                <a16:creationId xmlns:a16="http://schemas.microsoft.com/office/drawing/2014/main" id="{5E9C9F1A-8490-5D9D-C29E-DFEF19B0F4E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65027" y="36925356"/>
            <a:ext cx="2743200" cy="2001289"/>
          </a:xfrm>
          <a:prstGeom prst="rect">
            <a:avLst/>
          </a:prstGeom>
        </p:spPr>
      </p:pic>
      <p:pic>
        <p:nvPicPr>
          <p:cNvPr id="57" name="Picture 57" descr="Shape&#10;&#10;Description automatically generated">
            <a:extLst>
              <a:ext uri="{FF2B5EF4-FFF2-40B4-BE49-F238E27FC236}">
                <a16:creationId xmlns:a16="http://schemas.microsoft.com/office/drawing/2014/main" id="{DA320566-6B3B-719A-4ABD-48E9E7FFDEE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50325" y="32839429"/>
            <a:ext cx="2743200" cy="18166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0370C2-4A62-754A-325D-12DFA37B7AFB}"/>
              </a:ext>
            </a:extLst>
          </p:cNvPr>
          <p:cNvSpPr/>
          <p:nvPr/>
        </p:nvSpPr>
        <p:spPr>
          <a:xfrm>
            <a:off x="14480149" y="22337933"/>
            <a:ext cx="1389164" cy="5269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9">
            <a:extLst>
              <a:ext uri="{FF2B5EF4-FFF2-40B4-BE49-F238E27FC236}">
                <a16:creationId xmlns:a16="http://schemas.microsoft.com/office/drawing/2014/main" id="{7D52C184-7CB6-4227-D59F-0E3B22261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487909"/>
              </p:ext>
            </p:extLst>
          </p:nvPr>
        </p:nvGraphicFramePr>
        <p:xfrm>
          <a:off x="14808886" y="29282566"/>
          <a:ext cx="12435838" cy="9168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5480">
                  <a:extLst>
                    <a:ext uri="{9D8B030D-6E8A-4147-A177-3AD203B41FA5}">
                      <a16:colId xmlns:a16="http://schemas.microsoft.com/office/drawing/2014/main" val="3300056807"/>
                    </a:ext>
                  </a:extLst>
                </a:gridCol>
                <a:gridCol w="1552010">
                  <a:extLst>
                    <a:ext uri="{9D8B030D-6E8A-4147-A177-3AD203B41FA5}">
                      <a16:colId xmlns:a16="http://schemas.microsoft.com/office/drawing/2014/main" val="1890807099"/>
                    </a:ext>
                  </a:extLst>
                </a:gridCol>
                <a:gridCol w="4578448">
                  <a:extLst>
                    <a:ext uri="{9D8B030D-6E8A-4147-A177-3AD203B41FA5}">
                      <a16:colId xmlns:a16="http://schemas.microsoft.com/office/drawing/2014/main" val="3065002181"/>
                    </a:ext>
                  </a:extLst>
                </a:gridCol>
                <a:gridCol w="2262250">
                  <a:extLst>
                    <a:ext uri="{9D8B030D-6E8A-4147-A177-3AD203B41FA5}">
                      <a16:colId xmlns:a16="http://schemas.microsoft.com/office/drawing/2014/main" val="797006203"/>
                    </a:ext>
                  </a:extLst>
                </a:gridCol>
                <a:gridCol w="2387650">
                  <a:extLst>
                    <a:ext uri="{9D8B030D-6E8A-4147-A177-3AD203B41FA5}">
                      <a16:colId xmlns:a16="http://schemas.microsoft.com/office/drawing/2014/main" val="1296077134"/>
                    </a:ext>
                  </a:extLst>
                </a:gridCol>
              </a:tblGrid>
              <a:tr h="542260"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Segoe UI"/>
                        </a:rPr>
                        <a:t>Sommeil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Bien-</a:t>
                      </a:r>
                      <a:r>
                        <a:rPr lang="en-US" sz="2000" b="1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être</a:t>
                      </a:r>
                      <a:endParaRPr lang="en-US" sz="2000" b="1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La </a:t>
                      </a:r>
                      <a:r>
                        <a:rPr lang="en-US" sz="2000" b="1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catégorie</a:t>
                      </a: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1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inclut</a:t>
                      </a: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: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Impacts </a:t>
                      </a:r>
                      <a:r>
                        <a:rPr lang="en-US" sz="2000" b="1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positifs</a:t>
                      </a:r>
                      <a:endParaRPr lang="en-US" sz="2000" b="1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Impacts </a:t>
                      </a:r>
                      <a:r>
                        <a:rPr lang="en-US" sz="2000" b="1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négatifs</a:t>
                      </a:r>
                      <a:endParaRPr lang="en-US" sz="2000" b="1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900138"/>
                  </a:ext>
                </a:extLst>
              </a:tr>
              <a:tr h="15392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Sommeil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général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Bien-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être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 </a:t>
                      </a:r>
                      <a:endParaRPr lang="en-US" sz="2000">
                        <a:latin typeface="Segoe UI"/>
                      </a:endParaRPr>
                    </a:p>
                    <a:p>
                      <a:pPr lvl="0">
                        <a:buNone/>
                      </a:pP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général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Réponses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pertinentes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n’entrant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pas dans les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autres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catégories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“Bien 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dormi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pendant Covid”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“Sait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qu’il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a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prit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de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mauvaises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habitudes de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sommeil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pendant Covid”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7630281"/>
                  </a:ext>
                </a:extLst>
              </a:tr>
              <a:tr h="15392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Sommeil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anxiété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/</a:t>
                      </a:r>
                      <a:endParaRPr lang="en-US" sz="2000">
                        <a:latin typeface="Segoe UI"/>
                      </a:endParaRPr>
                    </a:p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stress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Bien-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être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 </a:t>
                      </a:r>
                      <a:endParaRPr lang="en-US" sz="2000">
                        <a:latin typeface="Segoe UI"/>
                      </a:endParaRPr>
                    </a:p>
                    <a:p>
                      <a:pPr lvl="0">
                        <a:buNone/>
                      </a:pP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anxiété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/</a:t>
                      </a:r>
                      <a:endParaRPr lang="en-US" sz="2000">
                        <a:latin typeface="Segoe UI"/>
                      </a:endParaRPr>
                    </a:p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stress 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Préoccupations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liées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au virus COVID-19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“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Réduction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de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niveau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de stress =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meilleur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sommeil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”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“Covid a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joué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un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rôle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important dans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l’anxiété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”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622715"/>
                  </a:ext>
                </a:extLst>
              </a:tr>
              <a:tr h="15392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Sommeil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trajet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domicile-travail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Bien-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être</a:t>
                      </a:r>
                      <a:endParaRPr lang="en-US" sz="2000">
                        <a:latin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trajet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 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domicile-travail</a:t>
                      </a:r>
                      <a:endParaRPr lang="en-US" sz="20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Trajets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domicile-travail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“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Soulagemet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de ne pas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avoir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à se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déplacer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pour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travailler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”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“Se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précipiter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au travail et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rentrer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chez soi aux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heures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de pointe”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822781"/>
                  </a:ext>
                </a:extLst>
              </a:tr>
              <a:tr h="15392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Sommeil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travail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Bien-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être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travail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Enseignement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,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technologie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, administration, interaction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sociale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sur le lieu de travail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“Dort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mieux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en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sachant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qu’il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peut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travailler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efficacement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en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ligne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ou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en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personne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”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“Le stress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lié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à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l’utilisation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d’Internet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a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affecté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leur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sommeil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”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6931087"/>
                  </a:ext>
                </a:extLst>
              </a:tr>
              <a:tr h="15392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Sommeil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mode de vie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Bien-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être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mode de vie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Situation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familiale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,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séparation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entre vie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professionnelle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et vie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privée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, routine, temps libre (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achats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, exercise, détente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etc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),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problèmes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de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santé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non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liés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à COVID-19,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toute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interaction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sociale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en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dehors du travail</a:t>
                      </a:r>
                    </a:p>
                  </a:txBody>
                  <a:tcPr marL="0" marT="91440" marB="9144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“A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aimé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être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à la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maison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avec son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mari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et </a:t>
                      </a:r>
                      <a:r>
                        <a:rPr lang="en-US" sz="2000" b="0" i="0" u="none" strike="noStrike" noProof="0" err="1">
                          <a:solidFill>
                            <a:srgbClr val="000000"/>
                          </a:solidFill>
                          <a:latin typeface="Segoe UI"/>
                        </a:rPr>
                        <a:t>ses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enfants”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“La 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présence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de deux adolescents dans la 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maison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a 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rendu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les choses plus </a:t>
                      </a:r>
                      <a:r>
                        <a:rPr lang="en-US" sz="20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difficiles</a:t>
                      </a: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”</a:t>
                      </a:r>
                      <a:endParaRPr lang="en-US" sz="2000">
                        <a:latin typeface="Segoe U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0527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8468</TotalTime>
  <Words>727</Words>
  <Application>Microsoft Office PowerPoint</Application>
  <PresentationFormat>Custom</PresentationFormat>
  <Paragraphs>96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Segoe UI</vt:lpstr>
      <vt:lpstr>Tahoma</vt:lpstr>
      <vt:lpstr>Times New Roman</vt:lpstr>
      <vt:lpstr>Wingdings</vt:lpstr>
      <vt:lpstr>Office Theme</vt:lpstr>
      <vt:lpstr>Title</vt:lpstr>
    </vt:vector>
  </TitlesOfParts>
  <Company>TRADINTEK - Services linguistiques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TRA6053 - Méthodologie et outils de la localisation II</dc:title>
  <dc:creator>Christian Mayer</dc:creator>
  <cp:lastModifiedBy>Catherine S. Fichten, Dr.</cp:lastModifiedBy>
  <cp:revision>2153</cp:revision>
  <dcterms:created xsi:type="dcterms:W3CDTF">2002-08-29T15:31:57Z</dcterms:created>
  <dcterms:modified xsi:type="dcterms:W3CDTF">2024-01-11T22:30:30Z</dcterms:modified>
</cp:coreProperties>
</file>