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9" r:id="rId2"/>
  </p:sldMasterIdLst>
  <p:notesMasterIdLst>
    <p:notesMasterId r:id="rId10"/>
  </p:notesMasterIdLst>
  <p:sldIdLst>
    <p:sldId id="261" r:id="rId3"/>
    <p:sldId id="257" r:id="rId4"/>
    <p:sldId id="258" r:id="rId5"/>
    <p:sldId id="263" r:id="rId6"/>
    <p:sldId id="265" r:id="rId7"/>
    <p:sldId id="266" r:id="rId8"/>
    <p:sldId id="260" r:id="rId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422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A80F4-39DD-4503-80B8-9A971A2B2694}" type="datetimeFigureOut">
              <a:rPr lang="en-CA" smtClean="0"/>
              <a:t>2021-12-26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562E1-74D4-4D16-8184-19B56A9A72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880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562E1-74D4-4D16-8184-19B56A9A722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58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99843-849B-4FE4-8465-2956230347C5}" type="datetime1">
              <a:rPr lang="en-US" smtClean="0"/>
              <a:t>12/26/2021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0BF56-BA8C-4391-A5BD-A5A515A5CB3E}" type="datetime1">
              <a:rPr lang="en-US" smtClean="0"/>
              <a:t>12/26/2021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33A61-81A5-4F30-A7D5-C5C33969E33E}" type="datetime1">
              <a:rPr lang="en-US" smtClean="0"/>
              <a:t>12/26/2021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BF4D1-60E6-4DAB-9408-DA75A3588D73}" type="datetime1">
              <a:rPr lang="en-US" smtClean="0"/>
              <a:t>12/26/2021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A4005-6936-49A6-A5E4-992DA95850C7}" type="datetime1">
              <a:rPr lang="en-US" smtClean="0"/>
              <a:t>12/26/2021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5EC16-1F34-4F04-8CAF-D2CDA4A6C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B531D0-A94D-4BB0-9E44-0992E21AB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1738A-172C-4F32-8C59-ADF7CCFA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F99E-8797-4BFF-B708-D303D51B4579}" type="datetime1">
              <a:rPr lang="en-US" smtClean="0"/>
              <a:t>12/26/2021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2BCE9-B727-4DF6-983C-F92D56CE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440E1-23ED-401D-8F6F-64BD9C18C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A5FC-F5D6-4CD2-B4F5-5081F48D3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963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99843-849B-4FE4-8465-2956230347C5}" type="datetime1">
              <a:rPr lang="en-US" smtClean="0"/>
              <a:t>12/26/2021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26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0BF56-BA8C-4391-A5BD-A5A515A5CB3E}" type="datetime1">
              <a:rPr lang="en-US" smtClean="0"/>
              <a:t>12/26/2021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349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33A61-81A5-4F30-A7D5-C5C33969E33E}" type="datetime1">
              <a:rPr lang="en-US" smtClean="0"/>
              <a:t>12/26/2021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312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BF4D1-60E6-4DAB-9408-DA75A3588D73}" type="datetime1">
              <a:rPr lang="en-US" smtClean="0"/>
              <a:t>12/26/2021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671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A4005-6936-49A6-A5E4-992DA95850C7}" type="datetime1">
              <a:rPr lang="en-US" smtClean="0"/>
              <a:t>12/26/2021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9330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5EC16-1F34-4F04-8CAF-D2CDA4A6C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B531D0-A94D-4BB0-9E44-0992E21AB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1738A-172C-4F32-8C59-ADF7CCFA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DF99E-8797-4BFF-B708-D303D51B4579}" type="datetime1">
              <a:rPr lang="en-US" smtClean="0"/>
              <a:t>12/26/2021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2BCE9-B727-4DF6-983C-F92D56CE3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440E1-23ED-401D-8F6F-64BD9C18C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A5FC-F5D6-4CD2-B4F5-5081F48D328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700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/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94433" y="335135"/>
            <a:ext cx="220313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6278" y="2430371"/>
            <a:ext cx="9759442" cy="2612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C4B72-07C9-4149-A666-1FA66137AD1A}" type="datetime1">
              <a:rPr lang="en-US" smtClean="0"/>
              <a:t>12/26/2021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61343" y="6396994"/>
            <a:ext cx="188595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10362" y="6198870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94433" y="335135"/>
            <a:ext cx="220313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6278" y="2430371"/>
            <a:ext cx="9759442" cy="2612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C4B72-07C9-4149-A666-1FA66137AD1A}" type="datetime1">
              <a:rPr lang="en-US" smtClean="0"/>
              <a:t>12/26/2021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61343" y="6396994"/>
            <a:ext cx="188595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220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6F21-C616-4AED-AF22-52A3A3886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94761"/>
            <a:ext cx="12192000" cy="1515534"/>
          </a:xfrm>
        </p:spPr>
        <p:txBody>
          <a:bodyPr>
            <a:noAutofit/>
          </a:bodyPr>
          <a:lstStyle/>
          <a:p>
            <a:r>
              <a:rPr lang="en-US" sz="3500" dirty="0">
                <a:latin typeface="+mn-lt"/>
              </a:rPr>
              <a:t>Difficulty Initiating or Maintaining Sleep and Insomnia in PAP Adherent and Non-Adherent Individuals with OSA: </a:t>
            </a:r>
            <a:br>
              <a:rPr lang="en-US" sz="3500" dirty="0">
                <a:latin typeface="+mn-lt"/>
              </a:rPr>
            </a:br>
            <a:r>
              <a:rPr lang="en-US" sz="3500" dirty="0">
                <a:latin typeface="+mn-lt"/>
              </a:rPr>
              <a:t>A Prevalence Study</a:t>
            </a:r>
            <a:endParaRPr lang="en-CA" sz="35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619454-F6B9-4106-856C-4445E5ADC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715" y="4619154"/>
            <a:ext cx="10490200" cy="1655762"/>
          </a:xfrm>
        </p:spPr>
        <p:txBody>
          <a:bodyPr>
            <a:noAutofit/>
          </a:bodyPr>
          <a:lstStyle/>
          <a:p>
            <a:r>
              <a:rPr lang="en-US" sz="2000" dirty="0"/>
              <a:t>Catherine </a:t>
            </a:r>
            <a:r>
              <a:rPr lang="en-US" sz="2000" dirty="0" err="1"/>
              <a:t>Fichten</a:t>
            </a:r>
            <a:r>
              <a:rPr lang="en-US" sz="2000" baseline="30000" dirty="0" err="1"/>
              <a:t>1,2,3</a:t>
            </a:r>
            <a:r>
              <a:rPr lang="en-US" sz="2000" baseline="30000" dirty="0"/>
              <a:t> </a:t>
            </a:r>
            <a:r>
              <a:rPr lang="en-US" sz="2000" dirty="0"/>
              <a:t>, Eva </a:t>
            </a:r>
            <a:r>
              <a:rPr lang="en-US" sz="2000" dirty="0" err="1"/>
              <a:t>Libman</a:t>
            </a:r>
            <a:r>
              <a:rPr lang="en-US" sz="2000" baseline="30000" dirty="0" err="1"/>
              <a:t>1,2</a:t>
            </a:r>
            <a:r>
              <a:rPr lang="en-US" sz="2000" dirty="0"/>
              <a:t> Dorrie </a:t>
            </a:r>
            <a:r>
              <a:rPr lang="en-US" sz="2000" dirty="0" err="1">
                <a:latin typeface="+mn-lt"/>
              </a:rPr>
              <a:t>Rizzo</a:t>
            </a:r>
            <a:r>
              <a:rPr lang="en-US" sz="2000" baseline="30000" dirty="0" err="1">
                <a:latin typeface="+mn-lt"/>
              </a:rPr>
              <a:t>1,5</a:t>
            </a:r>
            <a:r>
              <a:rPr lang="en-US" sz="2000" dirty="0">
                <a:latin typeface="+mn-lt"/>
              </a:rPr>
              <a:t>, Sally </a:t>
            </a:r>
            <a:r>
              <a:rPr lang="en-US" sz="2000" dirty="0" err="1">
                <a:latin typeface="+mn-lt"/>
              </a:rPr>
              <a:t>Bailes</a:t>
            </a:r>
            <a:r>
              <a:rPr lang="en-US" sz="2000" baseline="30000" dirty="0" err="1">
                <a:latin typeface="+mn-lt"/>
              </a:rPr>
              <a:t>1,2</a:t>
            </a:r>
            <a:r>
              <a:rPr lang="en-US" sz="2000" dirty="0">
                <a:latin typeface="+mn-lt"/>
              </a:rPr>
              <a:t>, Laura </a:t>
            </a:r>
            <a:r>
              <a:rPr lang="en-US" sz="2000" dirty="0" err="1">
                <a:latin typeface="+mn-lt"/>
              </a:rPr>
              <a:t>Creti</a:t>
            </a:r>
            <a:r>
              <a:rPr lang="en-US" sz="2000" baseline="30000" dirty="0" err="1">
                <a:latin typeface="+mn-lt"/>
              </a:rPr>
              <a:t>1,2</a:t>
            </a:r>
            <a:r>
              <a:rPr lang="en-US" sz="2000" dirty="0">
                <a:latin typeface="+mn-lt"/>
              </a:rPr>
              <a:t> </a:t>
            </a:r>
            <a:br>
              <a:rPr lang="en-CA" sz="2000" dirty="0">
                <a:latin typeface="+mn-lt"/>
              </a:rPr>
            </a:br>
            <a:endParaRPr lang="en-CA" sz="2000" dirty="0">
              <a:latin typeface="+mn-lt"/>
            </a:endParaRPr>
          </a:p>
          <a:p>
            <a:r>
              <a:rPr lang="en-US" sz="2000" baseline="30000" dirty="0"/>
              <a:t>1</a:t>
            </a:r>
            <a:r>
              <a:rPr lang="en-US" sz="2000" dirty="0"/>
              <a:t>Jewish General Hospital, </a:t>
            </a:r>
            <a:r>
              <a:rPr lang="en-US" sz="2000" baseline="30000" dirty="0"/>
              <a:t>2</a:t>
            </a:r>
            <a:r>
              <a:rPr lang="en-US" sz="2000" dirty="0"/>
              <a:t>McGill University, </a:t>
            </a:r>
            <a:r>
              <a:rPr lang="en-US" sz="2000" baseline="30000" dirty="0"/>
              <a:t>3</a:t>
            </a:r>
            <a:r>
              <a:rPr lang="en-US" sz="2000" dirty="0"/>
              <a:t>Dawson College,</a:t>
            </a:r>
            <a:r>
              <a:rPr lang="en-US" sz="2000" baseline="30000" dirty="0"/>
              <a:t> 5</a:t>
            </a:r>
            <a:r>
              <a:rPr lang="en-US" sz="2000" dirty="0"/>
              <a:t>Université de Montréal</a:t>
            </a:r>
            <a:br>
              <a:rPr lang="en-US" sz="2000" dirty="0"/>
            </a:br>
            <a:r>
              <a:rPr lang="en-US" sz="2000" dirty="0"/>
              <a:t>Montreal, Canada</a:t>
            </a:r>
            <a:endParaRPr lang="en-CA" sz="2000" dirty="0"/>
          </a:p>
        </p:txBody>
      </p:sp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13C6C6C9-3ADF-4723-941A-FB3501D52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540000"/>
          </a:xfrm>
          <a:prstGeom prst="rect">
            <a:avLst/>
          </a:prstGeom>
        </p:spPr>
      </p:pic>
      <p:pic>
        <p:nvPicPr>
          <p:cNvPr id="6" name="Picture 2" descr="Creative Commons License symbol for Attribution - Non Commercia l- No Derivatives 4.0 International. Copyright is &#10;http://creativecommons.org/about &#10;" title="Creative Commons License symb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2456409"/>
            <a:ext cx="1049531" cy="36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 descr="McGill University logo. Copyright is http://royalvictoria.mcgill.ca/" title="McGill University log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9848" y="6223130"/>
            <a:ext cx="1523999" cy="55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Dawson College logo. Copyright is https://www.crowdrise.com/campusteamdawson1" title="Dawson College logo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03695" y="6297436"/>
            <a:ext cx="1295400" cy="40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" descr="Jewish general hospital logo. Copyright is http://www.jgh.ca/en/home" title="Jewish General Hospital logo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88943" y="6197860"/>
            <a:ext cx="2209800" cy="60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Université de Montréal logo. Copyright is https://dataverse.scholarsportal.info/dataverse/montreal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7400" y="6212653"/>
            <a:ext cx="1213563" cy="572249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A5FC-F5D6-4CD2-B4F5-5081F48D328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8347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8838" y="335135"/>
            <a:ext cx="1115250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715" algn="ctr">
              <a:spcBef>
                <a:spcPts val="95"/>
              </a:spcBef>
            </a:pPr>
            <a:r>
              <a:rPr lang="en-CA" spc="-10" dirty="0"/>
              <a:t>Objective: To Answer These Questions</a:t>
            </a:r>
            <a:br>
              <a:rPr lang="en-CA" sz="4000" spc="-5" dirty="0">
                <a:solidFill>
                  <a:srgbClr val="062C61"/>
                </a:solidFill>
                <a:latin typeface="Arial"/>
                <a:cs typeface="Arial"/>
              </a:rPr>
            </a:br>
            <a:endParaRPr spc="-5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064191-5F9D-41DF-BA56-CA36FB27B528}"/>
              </a:ext>
            </a:extLst>
          </p:cNvPr>
          <p:cNvSpPr txBox="1"/>
          <p:nvPr/>
        </p:nvSpPr>
        <p:spPr>
          <a:xfrm>
            <a:off x="329501" y="1347661"/>
            <a:ext cx="11532997" cy="5152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735" lvl="1" indent="-514350">
              <a:spcBef>
                <a:spcPts val="520"/>
              </a:spcBef>
              <a:buClr>
                <a:srgbClr val="0033CC"/>
              </a:buClr>
              <a:buSzPct val="108928"/>
              <a:buFont typeface="+mj-lt"/>
              <a:buAutoNum type="arabicPeriod"/>
              <a:tabLst>
                <a:tab pos="641985" algn="l"/>
                <a:tab pos="642620" algn="l"/>
              </a:tabLst>
            </a:pPr>
            <a:r>
              <a:rPr lang="en-US" sz="2800" dirty="0">
                <a:solidFill>
                  <a:prstClr val="black"/>
                </a:solidFill>
                <a:latin typeface="Arial"/>
                <a:cs typeface="Arial"/>
              </a:rPr>
              <a:t>Are there gender differences in PAP adherence and non-adherence?</a:t>
            </a:r>
          </a:p>
          <a:p>
            <a:pPr marL="800735" lvl="1" indent="-514350">
              <a:spcBef>
                <a:spcPts val="520"/>
              </a:spcBef>
              <a:buClr>
                <a:srgbClr val="0033CC"/>
              </a:buClr>
              <a:buSzPct val="108928"/>
              <a:buFont typeface="+mj-lt"/>
              <a:buAutoNum type="arabicPeriod"/>
              <a:tabLst>
                <a:tab pos="641985" algn="l"/>
                <a:tab pos="642620" algn="l"/>
              </a:tabLst>
            </a:pPr>
            <a:r>
              <a:rPr lang="en-CA" sz="2800" dirty="0">
                <a:solidFill>
                  <a:prstClr val="black"/>
                </a:solidFill>
                <a:latin typeface="Arial"/>
                <a:cs typeface="Arial"/>
              </a:rPr>
              <a:t>How does self-reported PAP adherence compare with objective PAP machine chip data? </a:t>
            </a:r>
          </a:p>
          <a:p>
            <a:pPr marL="800735" lvl="1" indent="-514350">
              <a:spcBef>
                <a:spcPts val="520"/>
              </a:spcBef>
              <a:buClr>
                <a:srgbClr val="0033CC"/>
              </a:buClr>
              <a:buSzPct val="108928"/>
              <a:buFont typeface="+mj-lt"/>
              <a:buAutoNum type="arabicPeriod"/>
              <a:tabLst>
                <a:tab pos="641985" algn="l"/>
                <a:tab pos="642620" algn="l"/>
              </a:tabLst>
            </a:pPr>
            <a:r>
              <a:rPr lang="en-CA" sz="2800" dirty="0">
                <a:solidFill>
                  <a:prstClr val="black"/>
                </a:solidFill>
                <a:latin typeface="Arial"/>
                <a:cs typeface="Arial"/>
              </a:rPr>
              <a:t>What is the frequency (prevalence) of Difficulty Initiating or Maintaining Sleep (DIMS) and Insomnia Disorder (as compared with the more typically reported severity) in individuals with OSA?</a:t>
            </a:r>
          </a:p>
          <a:p>
            <a:pPr marL="800735" lvl="1" indent="-514350">
              <a:spcBef>
                <a:spcPts val="520"/>
              </a:spcBef>
              <a:buClr>
                <a:srgbClr val="0033CC"/>
              </a:buClr>
              <a:buSzPct val="108928"/>
              <a:buFont typeface="+mj-lt"/>
              <a:buAutoNum type="arabicPeriod"/>
              <a:tabLst>
                <a:tab pos="641985" algn="l"/>
                <a:tab pos="642620" algn="l"/>
              </a:tabLst>
            </a:pPr>
            <a:r>
              <a:rPr lang="en-CA" sz="2800" dirty="0">
                <a:solidFill>
                  <a:prstClr val="black"/>
                </a:solidFill>
                <a:latin typeface="Arial"/>
                <a:cs typeface="Arial"/>
              </a:rPr>
              <a:t>Is adherence and non-adherence to PAP treatment associated with insomnia-related disorder?</a:t>
            </a:r>
          </a:p>
          <a:p>
            <a:pPr marL="800735" lvl="1" indent="-514350">
              <a:spcBef>
                <a:spcPts val="520"/>
              </a:spcBef>
              <a:buClr>
                <a:srgbClr val="0033CC"/>
              </a:buClr>
              <a:buSzPct val="108928"/>
              <a:buFont typeface="+mj-lt"/>
              <a:buAutoNum type="arabicPeriod"/>
              <a:tabLst>
                <a:tab pos="641985" algn="l"/>
                <a:tab pos="642620" algn="l"/>
              </a:tabLst>
            </a:pPr>
            <a:endParaRPr lang="en-CA" sz="28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800735" lvl="1" indent="-514350">
              <a:spcBef>
                <a:spcPts val="520"/>
              </a:spcBef>
              <a:buClr>
                <a:srgbClr val="0033CC"/>
              </a:buClr>
              <a:buSzPct val="108928"/>
              <a:buFont typeface="+mj-lt"/>
              <a:buAutoNum type="arabicPeriod"/>
              <a:tabLst>
                <a:tab pos="641985" algn="l"/>
                <a:tab pos="642620" algn="l"/>
              </a:tabLst>
            </a:pPr>
            <a:endParaRPr lang="en-CA" sz="28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" name="object 2" descr="decorative"/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3" descr="Picture of a cartoon man leaning on a question mark.Copyright is https://technovation10.wordpress.com/category/general-events/brainstorm/" title="Cartoon man leaning on a question mark">
            <a:extLst>
              <a:ext uri="{FF2B5EF4-FFF2-40B4-BE49-F238E27FC236}">
                <a16:creationId xmlns:a16="http://schemas.microsoft.com/office/drawing/2014/main" id="{9518E037-7A34-4E41-9567-3F62D4E89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7406" y="4982703"/>
            <a:ext cx="1843666" cy="1738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41253" y="253577"/>
            <a:ext cx="2309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Methods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81000" y="1295400"/>
            <a:ext cx="11656060" cy="5138266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75285" lvl="0" indent="-363220">
              <a:lnSpc>
                <a:spcPts val="3500"/>
              </a:lnSpc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</a:pPr>
            <a:r>
              <a:rPr lang="en-CA" sz="3200" spc="-5" dirty="0">
                <a:latin typeface="Arial"/>
                <a:cs typeface="Arial"/>
              </a:rPr>
              <a:t>Participants</a:t>
            </a:r>
            <a:endParaRPr lang="en-CA" sz="3200" dirty="0">
              <a:latin typeface="Arial"/>
              <a:cs typeface="Arial"/>
            </a:endParaRPr>
          </a:p>
          <a:p>
            <a:pPr marL="641985" lvl="1" indent="-355600">
              <a:lnSpc>
                <a:spcPts val="3500"/>
              </a:lnSpc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800" dirty="0">
                <a:latin typeface="Arial"/>
                <a:cs typeface="Arial"/>
              </a:rPr>
              <a:t>80 older primary care patients with OSA, recommended PAP therapy</a:t>
            </a:r>
          </a:p>
          <a:p>
            <a:pPr marL="1099185" lvl="2" indent="-355600">
              <a:lnSpc>
                <a:spcPts val="3200"/>
              </a:lnSpc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800" dirty="0">
                <a:latin typeface="Arial"/>
                <a:cs typeface="Arial"/>
              </a:rPr>
              <a:t>Tested at time of OSA diagnosis</a:t>
            </a:r>
          </a:p>
          <a:p>
            <a:pPr marL="1099185" lvl="2" indent="-355600">
              <a:lnSpc>
                <a:spcPts val="3200"/>
              </a:lnSpc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800" dirty="0">
                <a:latin typeface="Arial"/>
                <a:cs typeface="Arial"/>
              </a:rPr>
              <a:t>24 subsequently PAP adherent by self-report (16 F, 8 M) </a:t>
            </a:r>
          </a:p>
          <a:p>
            <a:pPr marL="1099185" lvl="2" indent="-355600">
              <a:lnSpc>
                <a:spcPts val="3200"/>
              </a:lnSpc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800" dirty="0">
                <a:latin typeface="Arial"/>
                <a:cs typeface="Arial"/>
              </a:rPr>
              <a:t>56 subsequently PAP non-adherent by self-report (31 F, 25 M)</a:t>
            </a:r>
          </a:p>
          <a:p>
            <a:pPr marL="1099185" lvl="2" indent="-355600">
              <a:lnSpc>
                <a:spcPts val="3200"/>
              </a:lnSpc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800" dirty="0">
                <a:latin typeface="Arial"/>
                <a:cs typeface="Arial"/>
              </a:rPr>
              <a:t>21 participants with chip adherence data</a:t>
            </a:r>
          </a:p>
          <a:p>
            <a:pPr marL="375285" marR="0" lvl="0" indent="-363220" algn="l" defTabSz="914400" rtl="0" eaLnBrk="1" fontAlgn="auto" latinLnBrk="0" hangingPunct="1">
              <a:lnSpc>
                <a:spcPts val="3500"/>
              </a:lnSpc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3200" kern="1200" dirty="0"/>
              <a:t>Measures </a:t>
            </a:r>
          </a:p>
          <a:p>
            <a:pPr marL="1099185" lvl="2" indent="-355600">
              <a:lnSpc>
                <a:spcPts val="3200"/>
              </a:lnSpc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  <a:defRPr/>
            </a:pPr>
            <a:r>
              <a:rPr lang="en-CA" sz="2800" dirty="0">
                <a:latin typeface="Arial"/>
                <a:cs typeface="Arial"/>
              </a:rPr>
              <a:t>Sleep Questionnaire (single items measure)</a:t>
            </a:r>
          </a:p>
          <a:p>
            <a:pPr marL="1099185" lvl="2" indent="-355600">
              <a:lnSpc>
                <a:spcPts val="3200"/>
              </a:lnSpc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  <a:defRPr/>
            </a:pPr>
            <a:r>
              <a:rPr lang="en-CA" sz="2800" dirty="0">
                <a:latin typeface="Arial"/>
                <a:cs typeface="Arial"/>
              </a:rPr>
              <a:t>Interview</a:t>
            </a:r>
          </a:p>
          <a:p>
            <a:pPr marL="1099185" lvl="2" indent="-355600">
              <a:lnSpc>
                <a:spcPts val="3200"/>
              </a:lnSpc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  <a:defRPr/>
            </a:pPr>
            <a:r>
              <a:rPr lang="en-CA" sz="2800" dirty="0">
                <a:latin typeface="Arial"/>
                <a:cs typeface="Arial"/>
              </a:rPr>
              <a:t>PAP machine adherence data</a:t>
            </a:r>
          </a:p>
          <a:p>
            <a:pPr marL="375285" indent="-363220" algn="l" rtl="0">
              <a:lnSpc>
                <a:spcPts val="3500"/>
              </a:lnSpc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3200" kern="1200" dirty="0"/>
              <a:t>Procedure</a:t>
            </a:r>
          </a:p>
          <a:p>
            <a:pPr marL="832485" lvl="1" indent="-363220" algn="l" rtl="0">
              <a:lnSpc>
                <a:spcPts val="3500"/>
              </a:lnSpc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800" kern="1200" dirty="0"/>
              <a:t>Participants evaluated at time of OSA diagnosis</a:t>
            </a:r>
            <a:endParaRPr sz="3000" dirty="0">
              <a:latin typeface="Arial"/>
              <a:cs typeface="Arial"/>
            </a:endParaRPr>
          </a:p>
        </p:txBody>
      </p:sp>
      <p:pic>
        <p:nvPicPr>
          <p:cNvPr id="6" name="Picture 5" descr="Copyright: https://www.google.ca/url?sa=i&amp;url=https%3A%2F%2Fqualaroo.com%2Fuser-research-on-a-budget%2F&amp;psig=AOvVaw3S0LweKSSN8xy8NJnU26AT&amp;ust=1635019929501000&amp;source=images&amp;cd=vfe&amp;ved=0CAsQjRxqFwoTCLDXtZrq3vMCFQAAAAAdAAAAABAH &#10;">
            <a:extLst>
              <a:ext uri="{FF2B5EF4-FFF2-40B4-BE49-F238E27FC236}">
                <a16:creationId xmlns:a16="http://schemas.microsoft.com/office/drawing/2014/main" id="{308AD893-CC3D-459F-8FF0-1923E8D037B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1" y="3733800"/>
            <a:ext cx="2928588" cy="28879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of a cartoon man checking off items on a checklist. Copyright is http://www.analyticstool.com/" title="Cartoon man checking off items on a checklist">
            <a:extLst>
              <a:ext uri="{FF2B5EF4-FFF2-40B4-BE49-F238E27FC236}">
                <a16:creationId xmlns:a16="http://schemas.microsoft.com/office/drawing/2014/main" id="{430E978E-CAEE-4C6C-ACD0-658E7E19E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4787220"/>
            <a:ext cx="2639660" cy="183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017" y="228600"/>
            <a:ext cx="4301967" cy="685800"/>
          </a:xfrm>
        </p:spPr>
        <p:txBody>
          <a:bodyPr/>
          <a:lstStyle/>
          <a:p>
            <a:r>
              <a:rPr lang="en-CA" spc="-10" dirty="0"/>
              <a:t>Methods (cont’d)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295400"/>
            <a:ext cx="11125200" cy="4555093"/>
          </a:xfrm>
        </p:spPr>
        <p:txBody>
          <a:bodyPr/>
          <a:lstStyle/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3200" kern="1200" spc="-5" dirty="0">
                <a:solidFill>
                  <a:schemeClr val="tx1"/>
                </a:solidFill>
              </a:rPr>
              <a:t>Definitions</a:t>
            </a:r>
            <a:endParaRPr lang="en-CA" sz="3200" kern="1200" dirty="0">
              <a:solidFill>
                <a:schemeClr val="tx1"/>
              </a:solidFill>
            </a:endParaRPr>
          </a:p>
          <a:p>
            <a:pPr marL="641985" marR="0" lvl="1" indent="-355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  <a:defRPr/>
            </a:pPr>
            <a:r>
              <a:rPr lang="en-CA" sz="2800" kern="1200" dirty="0">
                <a:solidFill>
                  <a:schemeClr val="tx1"/>
                </a:solidFill>
                <a:latin typeface="Arial"/>
                <a:cs typeface="Arial"/>
              </a:rPr>
              <a:t>Adherence: using PAP device =&gt;4 hours, 70% of nights, 90 days</a:t>
            </a:r>
          </a:p>
          <a:p>
            <a:pPr marL="641985" marR="0" lvl="1" indent="-355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  <a:defRPr/>
            </a:pPr>
            <a:r>
              <a:rPr lang="en-CA" sz="2800" kern="1200" dirty="0">
                <a:solidFill>
                  <a:schemeClr val="tx1"/>
                </a:solidFill>
                <a:latin typeface="Arial"/>
                <a:cs typeface="Arial"/>
              </a:rPr>
              <a:t>DIMS: undesired wakefulness =&gt;3x/wk., min.= 3 months </a:t>
            </a:r>
          </a:p>
          <a:p>
            <a:pPr marL="1099185" lvl="2" indent="-355600" algn="l" rtl="0">
              <a:spcBef>
                <a:spcPts val="1000"/>
              </a:spcBef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600" kern="1200" dirty="0">
                <a:solidFill>
                  <a:schemeClr val="tx1"/>
                </a:solidFill>
                <a:latin typeface="Arial"/>
                <a:cs typeface="Arial"/>
              </a:rPr>
              <a:t>Sleep onset latency (SOL) : &gt;30 min. undesired wakefulness</a:t>
            </a:r>
          </a:p>
          <a:p>
            <a:pPr marL="1099185" lvl="2" indent="-355600" algn="l" rtl="0">
              <a:spcBef>
                <a:spcPts val="1000"/>
              </a:spcBef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600" kern="1200" dirty="0">
                <a:solidFill>
                  <a:schemeClr val="tx1"/>
                </a:solidFill>
                <a:latin typeface="Arial"/>
                <a:cs typeface="Arial"/>
              </a:rPr>
              <a:t>Sleep maintenance difficulty (WASO): &gt; 30 min. undesired middle of the night wakefulness </a:t>
            </a:r>
          </a:p>
          <a:p>
            <a:pPr marL="1099185" lvl="2" indent="-355600" algn="l" rtl="0">
              <a:spcBef>
                <a:spcPts val="1000"/>
              </a:spcBef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600" kern="1200" dirty="0">
                <a:solidFill>
                  <a:schemeClr val="tx1"/>
                </a:solidFill>
                <a:latin typeface="Arial"/>
                <a:cs typeface="Arial"/>
              </a:rPr>
              <a:t>Terminal DIMS: wakefulness &amp; inability to return to sleep &gt; 30 min. earlier than desired </a:t>
            </a:r>
          </a:p>
          <a:p>
            <a:pPr marL="641985" lvl="1" indent="-355600" algn="l" rtl="0">
              <a:spcBef>
                <a:spcPts val="1000"/>
              </a:spcBef>
              <a:buClr>
                <a:srgbClr val="0033CC"/>
              </a:buClr>
              <a:buSzPct val="108928"/>
              <a:buFontTx/>
              <a:buChar char="•"/>
              <a:tabLst>
                <a:tab pos="641985" algn="l"/>
                <a:tab pos="642620" algn="l"/>
              </a:tabLst>
            </a:pPr>
            <a:r>
              <a:rPr lang="en-CA" sz="2800" kern="1200" dirty="0">
                <a:solidFill>
                  <a:schemeClr val="tx1"/>
                </a:solidFill>
                <a:latin typeface="Arial"/>
                <a:cs typeface="Arial"/>
              </a:rPr>
              <a:t>Insomnia Disorder: DIMS +  complaint of insomnia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CA" smtClean="0"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95201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CA" smtClean="0"/>
              <a:t>5</a:t>
            </a:fld>
            <a:endParaRPr lang="en-CA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058609" y="228600"/>
            <a:ext cx="2074783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CA" kern="0" spc="-10" dirty="0"/>
              <a:t>Results</a:t>
            </a:r>
            <a:endParaRPr lang="en-CA" kern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219200"/>
            <a:ext cx="11125200" cy="5334000"/>
          </a:xfrm>
        </p:spPr>
        <p:txBody>
          <a:bodyPr/>
          <a:lstStyle/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3000" kern="1200" dirty="0">
                <a:solidFill>
                  <a:prstClr val="black"/>
                </a:solidFill>
              </a:rPr>
              <a:t>Question 1: Gender</a:t>
            </a:r>
          </a:p>
          <a:p>
            <a:pPr marL="717550" lvl="1" indent="-363538" algn="l" rtl="0">
              <a:spcBef>
                <a:spcPts val="600"/>
              </a:spcBef>
              <a:spcAft>
                <a:spcPts val="6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800" kern="1200" dirty="0">
                <a:solidFill>
                  <a:prstClr val="black"/>
                </a:solidFill>
              </a:rPr>
              <a:t>X</a:t>
            </a:r>
            <a:r>
              <a:rPr lang="en-CA" sz="2800" kern="1200" baseline="30000" dirty="0">
                <a:solidFill>
                  <a:prstClr val="black"/>
                </a:solidFill>
              </a:rPr>
              <a:t>2</a:t>
            </a:r>
            <a:r>
              <a:rPr lang="en-CA" sz="2800" kern="1200" dirty="0">
                <a:solidFill>
                  <a:prstClr val="black"/>
                </a:solidFill>
              </a:rPr>
              <a:t>: no sig. adherence difference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between males &amp; females</a:t>
            </a:r>
          </a:p>
          <a:p>
            <a:pPr marL="375285" indent="-363220" algn="l" rtl="0">
              <a:spcBef>
                <a:spcPts val="600"/>
              </a:spcBef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3000" kern="1200" dirty="0">
                <a:solidFill>
                  <a:prstClr val="black"/>
                </a:solidFill>
              </a:rPr>
              <a:t>Question 2: Chip and self-report </a:t>
            </a:r>
            <a:br>
              <a:rPr lang="en-CA" sz="3000" kern="1200" dirty="0">
                <a:solidFill>
                  <a:prstClr val="black"/>
                </a:solidFill>
              </a:rPr>
            </a:br>
            <a:r>
              <a:rPr lang="en-CA" sz="3000" kern="1200" dirty="0">
                <a:solidFill>
                  <a:prstClr val="black"/>
                </a:solidFill>
              </a:rPr>
              <a:t>adherence relationship</a:t>
            </a:r>
          </a:p>
          <a:p>
            <a:pPr marL="717550" lvl="1" indent="-363538" algn="l" rtl="0">
              <a:spcBef>
                <a:spcPts val="600"/>
              </a:spcBef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800" kern="1200" dirty="0">
                <a:solidFill>
                  <a:prstClr val="black"/>
                </a:solidFill>
              </a:rPr>
              <a:t>X</a:t>
            </a:r>
            <a:r>
              <a:rPr lang="en-CA" sz="2800" kern="1200" baseline="30000" dirty="0">
                <a:solidFill>
                  <a:prstClr val="black"/>
                </a:solidFill>
              </a:rPr>
              <a:t>2</a:t>
            </a:r>
            <a:r>
              <a:rPr lang="en-CA" sz="2800" kern="1200" dirty="0">
                <a:solidFill>
                  <a:prstClr val="black"/>
                </a:solidFill>
              </a:rPr>
              <a:t>: on self-report and chip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adherence not significant</a:t>
            </a:r>
          </a:p>
          <a:p>
            <a:pPr marL="717550" lvl="1" indent="-363538" algn="l" rtl="0">
              <a:spcBef>
                <a:spcPts val="600"/>
              </a:spcBef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800" kern="1200" dirty="0">
                <a:solidFill>
                  <a:prstClr val="black"/>
                </a:solidFill>
              </a:rPr>
              <a:t>Pearson correlations: self-reported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and chip-based nocturnal PAP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 hours were significantly correlated,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r(21) = .724, p&lt;.001 </a:t>
            </a:r>
          </a:p>
          <a:p>
            <a:pPr marL="469265" lvl="1" algn="l" rtl="0">
              <a:spcBef>
                <a:spcPts val="1000"/>
              </a:spcBef>
              <a:buClr>
                <a:srgbClr val="0033CC"/>
              </a:buClr>
              <a:buSzPct val="109375"/>
              <a:tabLst>
                <a:tab pos="375285" algn="l"/>
                <a:tab pos="375920" algn="l"/>
              </a:tabLst>
              <a:defRPr/>
            </a:pPr>
            <a:endParaRPr lang="en-CA" sz="2800" kern="1200" dirty="0">
              <a:solidFill>
                <a:prstClr val="black"/>
              </a:solidFill>
            </a:endParaRPr>
          </a:p>
          <a:p>
            <a:pPr marL="469265" lvl="1" algn="l" rtl="0">
              <a:spcBef>
                <a:spcPts val="1000"/>
              </a:spcBef>
              <a:buClr>
                <a:srgbClr val="0033CC"/>
              </a:buClr>
              <a:buSzPct val="109375"/>
              <a:tabLst>
                <a:tab pos="375285" algn="l"/>
                <a:tab pos="375920" algn="l"/>
              </a:tabLst>
              <a:defRPr/>
            </a:pPr>
            <a:endParaRPr lang="en-CA" sz="2800" kern="1200" dirty="0">
              <a:solidFill>
                <a:prstClr val="black"/>
              </a:solidFill>
            </a:endParaRPr>
          </a:p>
        </p:txBody>
      </p:sp>
      <p:pic>
        <p:nvPicPr>
          <p:cNvPr id="6" name="Picture 5" descr="Table showing the self-report PAP adherence of females and females. 16 females and 8 males were adherent, while 31 females and 25 males were nonadherent. ">
            <a:extLst>
              <a:ext uri="{FF2B5EF4-FFF2-40B4-BE49-F238E27FC236}">
                <a16:creationId xmlns:a16="http://schemas.microsoft.com/office/drawing/2014/main" id="{CBFEB28D-54A6-4FCE-9BD9-DD46D0351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880" y="1600200"/>
            <a:ext cx="5467320" cy="1447800"/>
          </a:xfrm>
          <a:prstGeom prst="rect">
            <a:avLst/>
          </a:prstGeom>
        </p:spPr>
      </p:pic>
      <p:pic>
        <p:nvPicPr>
          <p:cNvPr id="7" name="Picture 6" descr="Table about the relationship between chip data and self-report PAP data. Of the 15 people who were chip adherent, 13 self-reported being adherent, while 2 reported being non-adherent. Of the 6 people who were chip non-adherent, 3 self-reported being adhrent and 3 reported being non-adherent.">
            <a:extLst>
              <a:ext uri="{FF2B5EF4-FFF2-40B4-BE49-F238E27FC236}">
                <a16:creationId xmlns:a16="http://schemas.microsoft.com/office/drawing/2014/main" id="{5CFD2F80-04D0-4844-AD8F-B2F9A141C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993" y="3733800"/>
            <a:ext cx="5373207" cy="1600200"/>
          </a:xfrm>
          <a:prstGeom prst="rect">
            <a:avLst/>
          </a:prstGeom>
        </p:spPr>
      </p:pic>
      <p:pic>
        <p:nvPicPr>
          <p:cNvPr id="11" name="Picture 10" descr="Copyright: https://www.google.ca/imgres?imgurl=http%3A%2F%2Fclipart-library.com%2Fimages%2FriLnqgy8T.jpg&amp;imgrefurl=http%3A%2F%2Fclipart-library.com%2Ffree-check-mark.html&amp;tbnid=1EaOht2EtysxbM&amp;vet=12ahUKEwiNmOW2697zAhUWrHIEHe87AeoQMygBegUIARDLAQ..i&amp;docid=Kzd4XfXYO0mc-M&amp;w=425&amp;h=393&amp;itg=1&amp;q=free%20images%20check%20mark&amp;ved=2ahUKEwiNmOW2697zAhUWrHIEHe87AeoQMygBegUIARDLAQ ">
            <a:extLst>
              <a:ext uri="{FF2B5EF4-FFF2-40B4-BE49-F238E27FC236}">
                <a16:creationId xmlns:a16="http://schemas.microsoft.com/office/drawing/2014/main" id="{40F7B77A-81BB-42B6-ABFE-CD91533C40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7" y="228600"/>
            <a:ext cx="788543" cy="73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6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CA" smtClean="0"/>
              <a:t>6</a:t>
            </a:fld>
            <a:endParaRPr lang="en-CA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91404" y="228600"/>
            <a:ext cx="4009193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CA" kern="0" spc="-10" dirty="0"/>
              <a:t>Results (Cont’d)</a:t>
            </a:r>
            <a:endParaRPr lang="en-CA" kern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95400"/>
            <a:ext cx="11702750" cy="5032147"/>
          </a:xfrm>
        </p:spPr>
        <p:txBody>
          <a:bodyPr/>
          <a:lstStyle/>
          <a:p>
            <a:pPr marL="375285" marR="0" lvl="0" indent="-3632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3000" kern="1200" dirty="0">
                <a:solidFill>
                  <a:prstClr val="black"/>
                </a:solidFill>
              </a:rPr>
              <a:t>Questions 3 and 4: DIMS and insomnia related to adherent </a:t>
            </a:r>
            <a:br>
              <a:rPr lang="en-CA" sz="3000" kern="1200" dirty="0">
                <a:solidFill>
                  <a:prstClr val="black"/>
                </a:solidFill>
              </a:rPr>
            </a:br>
            <a:r>
              <a:rPr lang="en-CA" sz="3000" kern="1200" dirty="0">
                <a:solidFill>
                  <a:prstClr val="black"/>
                </a:solidFill>
              </a:rPr>
              <a:t>and non-adherent status</a:t>
            </a:r>
          </a:p>
          <a:p>
            <a:pPr marL="832485" lvl="1" indent="-363220" algn="l" rtl="0">
              <a:spcBef>
                <a:spcPts val="600"/>
              </a:spcBef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800" kern="1200" dirty="0">
                <a:solidFill>
                  <a:prstClr val="black"/>
                </a:solidFill>
              </a:rPr>
              <a:t>Percentage of SOL DIMS was similar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for adherent and non-adherent </a:t>
            </a:r>
          </a:p>
          <a:p>
            <a:pPr marL="832485" lvl="1" indent="-363220" algn="l" rtl="0">
              <a:spcBef>
                <a:spcPts val="600"/>
              </a:spcBef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800" kern="1200" dirty="0">
                <a:solidFill>
                  <a:prstClr val="black"/>
                </a:solidFill>
              </a:rPr>
              <a:t>WASO and Terminal DIMS were higher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among non-adherent than adherent </a:t>
            </a:r>
          </a:p>
          <a:p>
            <a:pPr marL="832485" lvl="1" indent="-363220" algn="l" rtl="0">
              <a:spcBef>
                <a:spcPts val="600"/>
              </a:spcBef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800" kern="1200" dirty="0">
                <a:solidFill>
                  <a:prstClr val="black"/>
                </a:solidFill>
              </a:rPr>
              <a:t>48% of adherent, 50% of non-adherent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participants had similar rates of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“mixed insomnia” (i.e., DIMS with no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insomnia complaint, insomnia </a:t>
            </a:r>
            <a:br>
              <a:rPr lang="en-CA" sz="2800" kern="1200" dirty="0">
                <a:solidFill>
                  <a:prstClr val="black"/>
                </a:solidFill>
              </a:rPr>
            </a:br>
            <a:r>
              <a:rPr lang="en-CA" sz="2800" kern="1200" dirty="0">
                <a:solidFill>
                  <a:prstClr val="black"/>
                </a:solidFill>
              </a:rPr>
              <a:t>complaint with no DIMS) </a:t>
            </a:r>
          </a:p>
        </p:txBody>
      </p:sp>
      <p:pic>
        <p:nvPicPr>
          <p:cNvPr id="5" name="Picture 4" descr="Table showing the percentages of people with self-reported adherence to and non-adherence to PAP who have DIMS and insomnia. Of those who report being self-adherent to PAP, 25% report having DIMS-SOL, 20% DIMS-WASO, 25% DIMS-Terminal, and 17% Insomnia Disorder. Of those who report being non-adherent to PAP, 21% report having DIMS-SOL, 37% DIMS-WASO, 40% DIMS-Terminal, and 24% Insomnia Disorde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2015" y="2131138"/>
            <a:ext cx="5091938" cy="1513688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08226502-6147-4ADE-9CBC-F787E0A71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597" y="4010025"/>
            <a:ext cx="310352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91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33900" y="228600"/>
            <a:ext cx="312420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Conclusions</a:t>
            </a:r>
            <a:endParaRPr spc="-5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CF382-6234-40A5-A67B-6DA8BAA00715}"/>
              </a:ext>
            </a:extLst>
          </p:cNvPr>
          <p:cNvSpPr txBox="1"/>
          <p:nvPr/>
        </p:nvSpPr>
        <p:spPr>
          <a:xfrm>
            <a:off x="457200" y="1219200"/>
            <a:ext cx="11658600" cy="5316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5285" lvl="0" indent="-363220"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The literature typically shows more </a:t>
            </a:r>
            <a:r>
              <a:rPr lang="en-CA" sz="2400" b="1" dirty="0">
                <a:solidFill>
                  <a:prstClr val="black"/>
                </a:solidFill>
                <a:latin typeface="Arial"/>
                <a:cs typeface="Arial"/>
              </a:rPr>
              <a:t>severe</a:t>
            </a: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 insomnia in PAP adherent than non-adherent individuals </a:t>
            </a:r>
          </a:p>
          <a:p>
            <a:pPr marL="832485" lvl="1" indent="-363220"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b="1" dirty="0">
                <a:solidFill>
                  <a:prstClr val="black"/>
                </a:solidFill>
                <a:latin typeface="Arial"/>
                <a:cs typeface="Arial"/>
              </a:rPr>
              <a:t>Contrary to such results</a:t>
            </a: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, we found </a:t>
            </a:r>
          </a:p>
          <a:p>
            <a:pPr marL="1289685" lvl="2" indent="-363220"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No substantial difference in insomnia between the two groups, and </a:t>
            </a:r>
          </a:p>
          <a:p>
            <a:pPr marL="1289685" lvl="2" indent="-363220"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More frequent WASO and Terminal DIMS in the non-adherent group </a:t>
            </a:r>
          </a:p>
          <a:p>
            <a:pPr marL="832485" lvl="1" indent="-363220"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This may be due to a </a:t>
            </a:r>
            <a:r>
              <a:rPr lang="en-CA" sz="2400" b="1" dirty="0">
                <a:solidFill>
                  <a:prstClr val="black"/>
                </a:solidFill>
                <a:latin typeface="Arial"/>
                <a:cs typeface="Arial"/>
              </a:rPr>
              <a:t>discrepancy between severity and frequency scores</a:t>
            </a:r>
            <a:endParaRPr lang="en-CA"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75285" indent="-363220">
              <a:spcBef>
                <a:spcPts val="1800"/>
              </a:spcBef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No gender difference on adherence to PAP therapy</a:t>
            </a:r>
          </a:p>
          <a:p>
            <a:pPr marL="832485" lvl="1" indent="-363220"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Suggests that adherence data from males and females may be combined</a:t>
            </a:r>
          </a:p>
          <a:p>
            <a:pPr marL="375285" indent="-363220">
              <a:spcBef>
                <a:spcPts val="1800"/>
              </a:spcBef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Self-reported hours of PAP machine use were highly correlated with objective PAP machine chip data </a:t>
            </a:r>
          </a:p>
          <a:p>
            <a:pPr marL="832485" lvl="1" indent="-363220">
              <a:spcAft>
                <a:spcPts val="300"/>
              </a:spcAft>
              <a:buClr>
                <a:srgbClr val="0033CC"/>
              </a:buClr>
              <a:buSzPct val="109375"/>
              <a:buFontTx/>
              <a:buChar char="•"/>
              <a:tabLst>
                <a:tab pos="375285" algn="l"/>
                <a:tab pos="375920" algn="l"/>
              </a:tabLst>
              <a:defRPr/>
            </a:pPr>
            <a:r>
              <a:rPr lang="en-CA" sz="2400" dirty="0">
                <a:solidFill>
                  <a:prstClr val="black"/>
                </a:solidFill>
                <a:latin typeface="Arial"/>
                <a:cs typeface="Arial"/>
              </a:rPr>
              <a:t>Suggests that self-reported PAP use data are reliable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4200" y="6318950"/>
            <a:ext cx="5943600" cy="380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For more information contact: Catherine.fichten@mcgill.ca</a:t>
            </a:r>
          </a:p>
        </p:txBody>
      </p:sp>
      <p:pic>
        <p:nvPicPr>
          <p:cNvPr id="6" name="Picture 5" descr="Picture of a person speaking through a megaphone. Copyright is http://referencementalgerie.com/" title="person speaking throught megaphone">
            <a:extLst>
              <a:ext uri="{FF2B5EF4-FFF2-40B4-BE49-F238E27FC236}">
                <a16:creationId xmlns:a16="http://schemas.microsoft.com/office/drawing/2014/main" id="{CB0FE06A-71FF-4F9E-A20D-C904A7A327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84181" y="5308919"/>
            <a:ext cx="1549081" cy="15490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</TotalTime>
  <Words>548</Words>
  <Application>Microsoft Office PowerPoint</Application>
  <PresentationFormat>Widescreen</PresentationFormat>
  <Paragraphs>60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Office Theme</vt:lpstr>
      <vt:lpstr>2_Office Theme</vt:lpstr>
      <vt:lpstr>Difficulty Initiating or Maintaining Sleep and Insomnia in PAP Adherent and Non-Adherent Individuals with OSA:  A Prevalence Study</vt:lpstr>
      <vt:lpstr>Objective: To Answer These Questions </vt:lpstr>
      <vt:lpstr>Methods</vt:lpstr>
      <vt:lpstr>Methods (cont’d)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Smartphones Go to College</dc:title>
  <dc:creator>Catherine</dc:creator>
  <cp:lastModifiedBy>Catherine S. Fichten, Dr.</cp:lastModifiedBy>
  <cp:revision>48</cp:revision>
  <dcterms:created xsi:type="dcterms:W3CDTF">2021-10-20T19:09:21Z</dcterms:created>
  <dcterms:modified xsi:type="dcterms:W3CDTF">2021-12-26T22:48:19Z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2021-10-20T00:00:00Z</vt:filetime>
  </property>
  <property fmtid="{D5CDD505-2E9C-101B-9397-08002B2CF9AE}" pid="3" name="Creator">
    <vt:lpwstr>PDFium</vt:lpwstr>
  </property>
  <property fmtid="{D5CDD505-2E9C-101B-9397-08002B2CF9AE}" pid="4" name="LastSaved">
    <vt:filetime>2021-10-20T00:00:00Z</vt:filetime>
  </property>
</Properties>
</file>