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8"/>
  </p:notesMasterIdLst>
  <p:handoutMasterIdLst>
    <p:handoutMasterId r:id="rId19"/>
  </p:handoutMasterIdLst>
  <p:sldIdLst>
    <p:sldId id="354" r:id="rId5"/>
    <p:sldId id="417" r:id="rId6"/>
    <p:sldId id="346" r:id="rId7"/>
    <p:sldId id="408" r:id="rId8"/>
    <p:sldId id="413" r:id="rId9"/>
    <p:sldId id="418" r:id="rId10"/>
    <p:sldId id="409" r:id="rId11"/>
    <p:sldId id="419" r:id="rId12"/>
    <p:sldId id="410" r:id="rId13"/>
    <p:sldId id="411" r:id="rId14"/>
    <p:sldId id="416" r:id="rId15"/>
    <p:sldId id="412" r:id="rId16"/>
    <p:sldId id="401" r:id="rId17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0" autoAdjust="0"/>
    <p:restoredTop sz="86461" autoAdjust="0"/>
  </p:normalViewPr>
  <p:slideViewPr>
    <p:cSldViewPr snapToGrid="0">
      <p:cViewPr varScale="1">
        <p:scale>
          <a:sx n="75" d="100"/>
          <a:sy n="75" d="100"/>
        </p:scale>
        <p:origin x="1162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1" d="100"/>
        <a:sy n="131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48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1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90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90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89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82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42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21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41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98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13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427097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cfichten@dawsoncollege.qc.ca" TargetMode="External"/><Relationship Id="rId2" Type="http://schemas.openxmlformats.org/officeDocument/2006/relationships/hyperlink" Target="http://www.adaptech.org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hyperlink" Target="mailto:ahavel@dawsoncollege.qc.ca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D1017-E43F-9E7F-D327-8D7223C7DCB5}"/>
              </a:ext>
            </a:extLst>
          </p:cNvPr>
          <p:cNvSpPr txBox="1"/>
          <p:nvPr userDrawn="1"/>
        </p:nvSpPr>
        <p:spPr>
          <a:xfrm>
            <a:off x="1577800" y="6329406"/>
            <a:ext cx="966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  <a:hlinkClick r:id="rId2"/>
              </a:rPr>
              <a:t>http://www.adaptech.org</a:t>
            </a:r>
            <a:r>
              <a:rPr lang="en-US" sz="1800" dirty="0">
                <a:solidFill>
                  <a:srgbClr val="0033CC"/>
                </a:solidFill>
              </a:rPr>
              <a:t>  </a:t>
            </a:r>
            <a:r>
              <a:rPr lang="en-US" sz="1800" dirty="0">
                <a:solidFill>
                  <a:srgbClr val="0033CC"/>
                </a:solidFill>
                <a:hlinkClick r:id="rId3"/>
              </a:rPr>
              <a:t>cfichten@dawsoncollege.qc.ca</a:t>
            </a:r>
            <a:r>
              <a:rPr lang="en-US" sz="1800" dirty="0">
                <a:solidFill>
                  <a:srgbClr val="0033CC"/>
                </a:solidFill>
              </a:rPr>
              <a:t>  </a:t>
            </a:r>
            <a:r>
              <a:rPr lang="en-US" sz="1800" dirty="0">
                <a:solidFill>
                  <a:srgbClr val="0033CC"/>
                </a:solidFill>
                <a:hlinkClick r:id="rId4"/>
              </a:rPr>
              <a:t>ahavel@dawsoncollege.qc.ca</a:t>
            </a:r>
            <a:r>
              <a:rPr lang="en-US" sz="1800" dirty="0">
                <a:solidFill>
                  <a:srgbClr val="0033CC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644A5-9080-062A-4DA7-5B5E39874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003" y="6262135"/>
            <a:ext cx="460052" cy="5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23392" y="332111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9950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adaptech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adaptech.org/" TargetMode="External"/><Relationship Id="rId7" Type="http://schemas.openxmlformats.org/officeDocument/2006/relationships/hyperlink" Target="https://www.infirmiers.com/etudiants-en-ifsi/la-formation-en-ifsi/le-diplome-etat-infirmier-de-validation-des-ue-rattrapages-resultats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hyperlink" Target="mailto:ahavel@dawsoncollege.qc.ca" TargetMode="External"/><Relationship Id="rId4" Type="http://schemas.openxmlformats.org/officeDocument/2006/relationships/hyperlink" Target="mailto:cfichten@dawsoncollege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0218" y="797412"/>
            <a:ext cx="11425382" cy="2212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0" dirty="0">
                <a:solidFill>
                  <a:srgbClr val="0033CC"/>
                </a:solidFill>
                <a:effectLst/>
              </a:rPr>
              <a:t>Emerging Technologies for Students with Disabilities: Information for Faculty</a:t>
            </a:r>
          </a:p>
        </p:txBody>
      </p:sp>
      <p:sp>
        <p:nvSpPr>
          <p:cNvPr id="4101" name="Connecteur droit 28"/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2" descr="Attribution - Non Commercia l- No Derivatives 4.0 Internatio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53" y="6115126"/>
            <a:ext cx="801064" cy="2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ect 4" descr="Logo of Dawson College">
            <a:extLst>
              <a:ext uri="{FF2B5EF4-FFF2-40B4-BE49-F238E27FC236}">
                <a16:creationId xmlns:a16="http://schemas.microsoft.com/office/drawing/2014/main" id="{63B09A1F-0D22-99C1-D055-5328982A09F9}"/>
              </a:ext>
            </a:extLst>
          </p:cNvPr>
          <p:cNvSpPr txBox="1"/>
          <p:nvPr/>
        </p:nvSpPr>
        <p:spPr>
          <a:xfrm>
            <a:off x="360218" y="3011233"/>
            <a:ext cx="11069782" cy="352917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300" spc="-5" dirty="0">
                <a:solidFill>
                  <a:srgbClr val="0033CC"/>
                </a:solidFill>
                <a:latin typeface="Arial"/>
                <a:cs typeface="Arial"/>
              </a:rPr>
              <a:t>Catherine Fichten and Alice Havel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Dawson College and the </a:t>
            </a:r>
            <a:r>
              <a:rPr sz="3200" spc="-5" dirty="0">
                <a:solidFill>
                  <a:srgbClr val="0033CC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Adaptech Research Network</a:t>
            </a:r>
            <a:endParaRPr sz="3200" spc="-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500" spc="35" dirty="0">
                <a:solidFill>
                  <a:srgbClr val="0033CC"/>
                </a:solidFill>
                <a:latin typeface="Arial"/>
                <a:cs typeface="Arial"/>
              </a:rPr>
              <a:t>Intercollegiate Pedagogical Day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500" spc="35" dirty="0">
                <a:solidFill>
                  <a:srgbClr val="0033CC"/>
                </a:solidFill>
                <a:latin typeface="Arial"/>
                <a:cs typeface="Arial"/>
              </a:rPr>
              <a:t>January 10-11, 2023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1800" spc="35" dirty="0">
                <a:solidFill>
                  <a:srgbClr val="0033CC"/>
                </a:solidFill>
                <a:latin typeface="Arial"/>
                <a:cs typeface="Arial"/>
              </a:rPr>
              <a:t>https://vimeo.com/channels/1518882/787594072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pic>
        <p:nvPicPr>
          <p:cNvPr id="12" name="Picture 11" descr="Logo of Dawson College">
            <a:extLst>
              <a:ext uri="{FF2B5EF4-FFF2-40B4-BE49-F238E27FC236}">
                <a16:creationId xmlns:a16="http://schemas.microsoft.com/office/drawing/2014/main" id="{32EDF248-DF6A-01D5-154F-6DCE0A509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5827529"/>
            <a:ext cx="567559" cy="631477"/>
          </a:xfrm>
          <a:prstGeom prst="rect">
            <a:avLst/>
          </a:prstGeom>
        </p:spPr>
      </p:pic>
      <p:pic>
        <p:nvPicPr>
          <p:cNvPr id="16" name="Picture 15" descr="Logo of Dawson College">
            <a:extLst>
              <a:ext uri="{FF2B5EF4-FFF2-40B4-BE49-F238E27FC236}">
                <a16:creationId xmlns:a16="http://schemas.microsoft.com/office/drawing/2014/main" id="{AE702045-8CF7-4009-243E-8BA33BC91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0745" y="5981491"/>
            <a:ext cx="1291776" cy="3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DBA4-F249-09CF-C637-4B7563982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80BE5-90B3-8111-276B-CBE0C60EBEB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500" dirty="0"/>
              <a:t>Awareness of assistive technologies used by</a:t>
            </a:r>
          </a:p>
          <a:p>
            <a:pPr lvl="1"/>
            <a:r>
              <a:rPr lang="en-US" sz="3100" dirty="0"/>
              <a:t>Students with disabilities</a:t>
            </a:r>
          </a:p>
          <a:p>
            <a:pPr lvl="1"/>
            <a:r>
              <a:rPr lang="en-US" sz="3100" dirty="0"/>
              <a:t>Other students</a:t>
            </a:r>
          </a:p>
          <a:p>
            <a:r>
              <a:rPr lang="en-US" sz="3500" dirty="0"/>
              <a:t>Importance of allowing students to access their tech</a:t>
            </a:r>
          </a:p>
          <a:p>
            <a:pPr marL="0" indent="0">
              <a:buNone/>
            </a:pPr>
            <a:r>
              <a:rPr lang="en-US" sz="3500" dirty="0">
                <a:highlight>
                  <a:srgbClr val="FFFF00"/>
                </a:highlight>
              </a:rPr>
              <a:t> </a:t>
            </a:r>
          </a:p>
          <a:p>
            <a:pPr marL="274631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DC477-9073-7C13-B6E4-485C5EF284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</a:t>
            </a:fld>
            <a:endParaRPr lang="fr-FR" altLang="fr-FR" dirty="0"/>
          </a:p>
        </p:txBody>
      </p:sp>
      <p:pic>
        <p:nvPicPr>
          <p:cNvPr id="5" name="Picture 2" descr="Picture of an iPad, iPhone, and iPod. Copyright is http://www.fastcompany.com/3000961/ipad-mini-rumors-reach-fever-pitch-devices-show-web-logs" title="iPad, iPhone, iPod">
            <a:extLst>
              <a:ext uri="{FF2B5EF4-FFF2-40B4-BE49-F238E27FC236}">
                <a16:creationId xmlns:a16="http://schemas.microsoft.com/office/drawing/2014/main" id="{DE9F18E2-F4CB-9BB4-8BF7-9E8EB6025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480" y="3900140"/>
            <a:ext cx="27193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91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chemeClr val="bg2">
                    <a:lumMod val="25000"/>
                  </a:schemeClr>
                </a:solidFill>
              </a:rPr>
              <a:t>The Adaptech Research Network</a:t>
            </a:r>
          </a:p>
          <a:p>
            <a:pPr marL="812800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100" kern="1200" dirty="0">
                <a:solidFill>
                  <a:schemeClr val="bg2">
                    <a:lumMod val="25000"/>
                  </a:schemeClr>
                </a:solidFill>
              </a:rPr>
              <a:t>Team: faculty, students, researchers</a:t>
            </a:r>
            <a:r>
              <a:rPr lang="en-CA" sz="3100" dirty="0">
                <a:solidFill>
                  <a:schemeClr val="bg2">
                    <a:lumMod val="25000"/>
                  </a:schemeClr>
                </a:solidFill>
              </a:rPr>
              <a:t>, service providers </a:t>
            </a:r>
            <a:endParaRPr lang="en-CA" sz="3100" kern="1200" dirty="0">
              <a:solidFill>
                <a:schemeClr val="bg2">
                  <a:lumMod val="25000"/>
                </a:schemeClr>
              </a:solidFill>
            </a:endParaRP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2900" kern="1200" dirty="0">
                <a:solidFill>
                  <a:schemeClr val="bg2">
                    <a:lumMod val="25000"/>
                  </a:schemeClr>
                </a:solidFill>
              </a:rPr>
              <a:t>Research on post-secondary students with &amp; without disabilities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Focus on technologies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Based at Dawson College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3581400"/>
            <a:ext cx="3152775" cy="20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440" y="304628"/>
            <a:ext cx="11113135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200" b="0" spc="-10" dirty="0"/>
              <a:t>Who are the Students with Disabilities in 2023?</a:t>
            </a:r>
            <a:endParaRPr sz="4200"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08000" y="1210005"/>
            <a:ext cx="11805920" cy="357469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447675" lvl="1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Self-reported disability: 11%-25% of students </a:t>
            </a:r>
          </a:p>
          <a:p>
            <a:pPr marL="447675" lvl="1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with “non-apparent” disabilities </a:t>
            </a:r>
          </a:p>
          <a:p>
            <a:pPr marL="904875" lvl="3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 deficit hyperactivity disorder (39%)</a:t>
            </a:r>
          </a:p>
          <a:p>
            <a:pPr marL="904875" lvl="3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health-related disabilities (16%)</a:t>
            </a:r>
          </a:p>
          <a:p>
            <a:pPr marL="904875" lvl="3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disabilities (12%)</a:t>
            </a:r>
          </a:p>
          <a:p>
            <a:pPr marL="904875" lvl="3" indent="-35560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health conditions (6%)</a:t>
            </a:r>
          </a:p>
        </p:txBody>
      </p:sp>
      <p:pic>
        <p:nvPicPr>
          <p:cNvPr id="6" name="Picture 5" descr="From AQICESH 2021: Percentage of students with diffeent types of disabilities. ">
            <a:extLst>
              <a:ext uri="{FF2B5EF4-FFF2-40B4-BE49-F238E27FC236}">
                <a16:creationId xmlns:a16="http://schemas.microsoft.com/office/drawing/2014/main" id="{E7810497-10E7-8465-B00D-34754149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235" y="3055716"/>
            <a:ext cx="3325890" cy="29331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3531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440" y="304628"/>
            <a:ext cx="11113135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200" b="0" spc="-10" dirty="0"/>
              <a:t>Who are the Students with Disabilities in 2023?</a:t>
            </a:r>
            <a:endParaRPr sz="4200"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08000" y="1210005"/>
            <a:ext cx="11805920" cy="134844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447675" lvl="1" indent="-355600">
              <a:spcBef>
                <a:spcPts val="600"/>
              </a:spcBef>
              <a:spcAft>
                <a:spcPts val="400"/>
              </a:spcAf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50% have multiple disabilities</a:t>
            </a:r>
          </a:p>
          <a:p>
            <a:pPr marL="447675" lvl="1" indent="-355600">
              <a:spcBef>
                <a:spcPts val="600"/>
              </a:spcBef>
              <a:spcAft>
                <a:spcPts val="400"/>
              </a:spcAf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2/3 not registered with campus access services </a:t>
            </a:r>
          </a:p>
        </p:txBody>
      </p:sp>
      <p:pic>
        <p:nvPicPr>
          <p:cNvPr id="5" name="Picture 8" descr="Picture of a man working on a laptop with ideas coming out of the top of the laptop like tree branches. Copyright is http://blog.landregistry.gov.uk/whats-benefit-linked-data/" title="Brainstorming">
            <a:extLst>
              <a:ext uri="{FF2B5EF4-FFF2-40B4-BE49-F238E27FC236}">
                <a16:creationId xmlns:a16="http://schemas.microsoft.com/office/drawing/2014/main" id="{A44D4DF7-65F5-04D9-D81C-F65ED84F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309" y="2678314"/>
            <a:ext cx="3817381" cy="332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101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8BCEAC-6FED-B9C0-8F8E-DB0AD35EB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635" y="2379151"/>
            <a:ext cx="2062429" cy="379304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13" y="-107427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Impact &amp; Evolution of the Accessibility of General Use Technologies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33936" y="1135862"/>
            <a:ext cx="12107499" cy="395941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accessibility features</a:t>
            </a:r>
          </a:p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Harness potential of general use tech as assistive tech for all</a:t>
            </a:r>
          </a:p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Magnification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 checker/corrector</a:t>
            </a:r>
          </a:p>
          <a:p>
            <a:pPr marL="1746885" lvl="3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accessibility checker into the search bar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US" sz="3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54F4A-DBBC-5AD5-6852-28052F195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471" y="4574211"/>
            <a:ext cx="2396984" cy="1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80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13" y="-107427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Impact &amp; Evolution of the Accessibility of General Use Technologies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14960" y="1135862"/>
            <a:ext cx="11684636" cy="4297971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accessibility features</a:t>
            </a:r>
          </a:p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Adobe Acrobat Pro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 document to Word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 checker tool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</a:t>
            </a:r>
          </a:p>
          <a:p>
            <a:pPr marL="375285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Proliferation of audiobooks, EPUB </a:t>
            </a:r>
          </a:p>
          <a:p>
            <a:pPr marL="375285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technologies </a:t>
            </a:r>
            <a:endParaRPr sz="4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E3622-1963-7DCB-3833-1E4E2F35B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280" y="2630936"/>
            <a:ext cx="3474720" cy="322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2" y="-77966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Increasing Use of Artificial Intelligence (AI) in General Use Technologies 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08000" y="1210005"/>
            <a:ext cx="11805920" cy="12202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DCB909A-B486-CEE3-602E-E34CAB6B7365}"/>
              </a:ext>
            </a:extLst>
          </p:cNvPr>
          <p:cNvSpPr txBox="1"/>
          <p:nvPr/>
        </p:nvSpPr>
        <p:spPr>
          <a:xfrm>
            <a:off x="508000" y="1210005"/>
            <a:ext cx="11805920" cy="432874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captioning (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craptions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</a:p>
          <a:p>
            <a:pPr marL="375285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 (dictation)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prediction </a:t>
            </a:r>
          </a:p>
          <a:p>
            <a:pPr marL="375285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 search for Google search engine</a:t>
            </a:r>
          </a:p>
        </p:txBody>
      </p:sp>
      <p:pic>
        <p:nvPicPr>
          <p:cNvPr id="5" name="Picture 4" descr="Logo for Zoom. &#10;https://www.google.com/imgres?imgurl=https%3A%2F%2Fimg.business.com%2Fw%2F700%2FaHR0cHM6Ly93d3cuYnVzaW5lc3NuZXdzZGFpbHkuY29tL2ltYWdlcy9pLzAwMC8wMTcvMzM4L29yaWdpbmFsL3pvb20uanBn&amp;imgrefurl=https%3A%2F%2Fwww.businessnewsdaily.com%2F11282-zoom-video-conferencing.html&amp;tbnid=vocOxUVnX5irvM&amp;vet=12ahUKEwjgqKSny8_0AhVSn3IEHQzHAvMQMygBegUIARDRAQ..i&amp;docid=mg3aHWnmYdRJIM&amp;w=700&amp;h=445&amp;itg=1&amp;q=zoom&amp;ved=2ahUKEwjgqKSny8_0AhVSn3IEHQzHAvMQMygBegUIARDRAQ">
            <a:extLst>
              <a:ext uri="{FF2B5EF4-FFF2-40B4-BE49-F238E27FC236}">
                <a16:creationId xmlns:a16="http://schemas.microsoft.com/office/drawing/2014/main" id="{19B995C9-EF6D-BB5B-003D-330BBE929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882" y="1542800"/>
            <a:ext cx="2876530" cy="1688079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B972223-8799-A589-6FEB-5B1EB93B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419" y="360835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25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1" y="-73924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Increasing Use of Artificial Intelligence (AI) in General Use Technologies 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08000" y="1210005"/>
            <a:ext cx="11805920" cy="12202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DCB909A-B486-CEE3-602E-E34CAB6B7365}"/>
              </a:ext>
            </a:extLst>
          </p:cNvPr>
          <p:cNvSpPr txBox="1"/>
          <p:nvPr/>
        </p:nvSpPr>
        <p:spPr>
          <a:xfrm>
            <a:off x="508000" y="1210005"/>
            <a:ext cx="11805920" cy="5344412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app on iPhone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“Search inside photo”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“Solve homework” 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“Identify song”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“Translate text” </a:t>
            </a:r>
          </a:p>
          <a:p>
            <a:pPr marL="375285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of mobile device using voice commands 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Siri</a:t>
            </a:r>
          </a:p>
          <a:p>
            <a:pPr marL="832485" lvl="1" indent="-363220">
              <a:spcBef>
                <a:spcPts val="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Assist</a:t>
            </a:r>
          </a:p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endParaRPr lang="en-US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3DDAA87-505F-A8A8-B7FD-11C4EE795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774" y="1281125"/>
            <a:ext cx="4487226" cy="285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16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Continuing Barriers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84850" y="1195399"/>
            <a:ext cx="12015807" cy="419025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≠ accessible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accessibility checker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 incompatible with students’ assistive technologies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for STEM</a:t>
            </a:r>
          </a:p>
          <a:p>
            <a:pPr marL="1289685" lvl="2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 software</a:t>
            </a:r>
          </a:p>
          <a:p>
            <a:pPr marL="1289685" lvl="2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reviewed journal databases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 content difficult to access through audio</a:t>
            </a:r>
          </a:p>
        </p:txBody>
      </p:sp>
      <p:pic>
        <p:nvPicPr>
          <p:cNvPr id="6" name="Picture 2" descr="Sad face who is giving a thumbs down. Copyright is https://openclipart.org/detail/63433/thumbs-down-smiley" title="Thumbs down">
            <a:extLst>
              <a:ext uri="{FF2B5EF4-FFF2-40B4-BE49-F238E27FC236}">
                <a16:creationId xmlns:a16="http://schemas.microsoft.com/office/drawing/2014/main" id="{7889C4E7-3B1C-D8C7-98C9-1E65A04B9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65" y="3984380"/>
            <a:ext cx="1626220" cy="156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130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Continuing Barriers</a:t>
            </a:r>
            <a:endParaRPr b="0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08000" y="1357444"/>
            <a:ext cx="11805920" cy="2954014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assistive tech still expensive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academic evaluations can create barriers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Inaccessible documents &amp; coursepacks produced by faculty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document is not “clean” it cannot be scanned and </a:t>
            </a:r>
            <a:r>
              <a:rPr lang="en-US" sz="33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OCRd</a:t>
            </a:r>
            <a:endParaRPr lang="en-US" sz="33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French language software often not up-to-date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Sad face who is giving a thumbs down. Copyright is https://openclipart.org/detail/63433/thumbs-down-smiley" title="Thumbs down">
            <a:extLst>
              <a:ext uri="{FF2B5EF4-FFF2-40B4-BE49-F238E27FC236}">
                <a16:creationId xmlns:a16="http://schemas.microsoft.com/office/drawing/2014/main" id="{7889C4E7-3B1C-D8C7-98C9-1E65A04B9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355" y="4339887"/>
            <a:ext cx="1626220" cy="156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18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b="0" spc="-10" dirty="0"/>
              <a:t>Interesting Upcoming Tech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4005" y="963142"/>
            <a:ext cx="12172315" cy="52982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Telecollaboration (e.g., remote access to real-world field trips)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and augmented reality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chemistry labs 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gloves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Indoor navigation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glasses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9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Cameras, headphones, heads-up, text, sign language displays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of robots in STEM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0471E0-65EE-5CFB-D442-9E82B35D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008" y="1883227"/>
            <a:ext cx="3530567" cy="310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6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4EFA4-6303-5ECF-3174-D348AE1C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122CB4-A86D-0880-B978-C0990AE8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In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AE4641-4F73-1F93-436B-4E9A6076DD8E}"/>
              </a:ext>
            </a:extLst>
          </p:cNvPr>
          <p:cNvSpPr txBox="1">
            <a:spLocks/>
          </p:cNvSpPr>
          <p:nvPr/>
        </p:nvSpPr>
        <p:spPr>
          <a:xfrm>
            <a:off x="497768" y="1163740"/>
            <a:ext cx="11224047" cy="4888200"/>
          </a:xfrm>
          <a:prstGeom prst="rect">
            <a:avLst/>
          </a:prstGeom>
        </p:spPr>
        <p:txBody>
          <a:bodyPr/>
          <a:lstStyle>
            <a:lvl1pPr marL="357179" indent="-357179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2284" indent="-34765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1677" indent="-307967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6784" indent="-29844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1890" indent="-28891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7675" lvl="1" indent="-447675">
              <a:spcBef>
                <a:spcPts val="0"/>
              </a:spcBef>
            </a:pPr>
            <a:r>
              <a:rPr lang="en-US" sz="3600" dirty="0"/>
              <a:t>Many beneficial tech related changes</a:t>
            </a:r>
          </a:p>
          <a:p>
            <a:pPr marL="447675" lvl="1" indent="-447675">
              <a:spcBef>
                <a:spcPts val="0"/>
              </a:spcBef>
            </a:pPr>
            <a:r>
              <a:rPr lang="en-US" sz="3600" dirty="0"/>
              <a:t>Many barriers remain</a:t>
            </a:r>
          </a:p>
          <a:p>
            <a:pPr marL="447675" lvl="1" indent="-447675">
              <a:spcBef>
                <a:spcPts val="0"/>
              </a:spcBef>
            </a:pPr>
            <a:r>
              <a:rPr lang="en-US" sz="3600" dirty="0"/>
              <a:t>The future is exciting!</a:t>
            </a:r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r>
              <a:rPr lang="en-CA" sz="3600" dirty="0"/>
              <a:t> Adaptech Research Network: </a:t>
            </a:r>
            <a:r>
              <a:rPr lang="en-CA" sz="3600" dirty="0">
                <a:hlinkClick r:id="rId3"/>
              </a:rPr>
              <a:t>www.adaptech.org</a:t>
            </a:r>
            <a:endParaRPr lang="en-CA" sz="3600" dirty="0"/>
          </a:p>
          <a:p>
            <a:r>
              <a:rPr lang="en-CA" sz="3600" dirty="0"/>
              <a:t>Catherine Fichten: </a:t>
            </a:r>
            <a:r>
              <a:rPr lang="en-CA" sz="3600" dirty="0">
                <a:hlinkClick r:id="rId4"/>
              </a:rPr>
              <a:t>cfichten@dawsoncollege.qc.ca</a:t>
            </a:r>
            <a:r>
              <a:rPr lang="en-CA" sz="3600" dirty="0"/>
              <a:t> </a:t>
            </a:r>
          </a:p>
          <a:p>
            <a:r>
              <a:rPr lang="en-CA" dirty="0"/>
              <a:t>Alice Havel: </a:t>
            </a:r>
            <a:r>
              <a:rPr lang="en-CA" dirty="0">
                <a:hlinkClick r:id="rId5"/>
              </a:rPr>
              <a:t>ahavel@dawsoncollege.qc.ca</a:t>
            </a:r>
            <a:r>
              <a:rPr lang="en-CA" dirty="0"/>
              <a:t> </a:t>
            </a:r>
            <a:endParaRPr lang="en-CA" sz="3600" dirty="0"/>
          </a:p>
          <a:p>
            <a:pPr lvl="1">
              <a:spcBef>
                <a:spcPts val="1600"/>
              </a:spcBef>
            </a:pPr>
            <a:endParaRPr lang="en-US" sz="3600" dirty="0"/>
          </a:p>
        </p:txBody>
      </p:sp>
      <p:pic>
        <p:nvPicPr>
          <p:cNvPr id="6" name="Picture 5" descr="Photo d'un diplôme avec un chapeau de diplômé. &#10;&#10;Cette photo d'auteur inconnu est sous licence CC BY-NC-ND">
            <a:extLst>
              <a:ext uri="{FF2B5EF4-FFF2-40B4-BE49-F238E27FC236}">
                <a16:creationId xmlns:a16="http://schemas.microsoft.com/office/drawing/2014/main" id="{FB595DFF-C883-795A-6FF8-9E442B75AB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271448" y="2997408"/>
            <a:ext cx="2193003" cy="1452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33D241-437B-6F09-4862-54C872214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4941" y="1912078"/>
            <a:ext cx="4538653" cy="217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34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2" ma:contentTypeDescription="Create a new document." ma:contentTypeScope="" ma:versionID="ed44fe23b9abc7c5a786b7b835f2ba14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931a8fabbe48a0132cdf93644cb6d8f3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4F0BE6-9EFA-4D47-A572-453078308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ccea-c56a-4b5a-a863-7af2507e7d95"/>
    <ds:schemaRef ds:uri="d1994694-7c99-4c82-a9b8-e1354ba12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5F0A80-8836-4D10-AF9F-F911C8865F3A}">
  <ds:schemaRefs>
    <ds:schemaRef ds:uri="http://schemas.microsoft.com/office/2006/metadata/properties"/>
    <ds:schemaRef ds:uri="d1994694-7c99-4c82-a9b8-e1354ba12f8b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fd79ccea-c56a-4b5a-a863-7af2507e7d95"/>
  </ds:schemaRefs>
</ds:datastoreItem>
</file>

<file path=customXml/itemProps3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6187</TotalTime>
  <Words>495</Words>
  <Application>Microsoft Office PowerPoint</Application>
  <PresentationFormat>Widescreen</PresentationFormat>
  <Paragraphs>116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Bookman Old Style</vt:lpstr>
      <vt:lpstr>Tahoma</vt:lpstr>
      <vt:lpstr>Times New Roman</vt:lpstr>
      <vt:lpstr>Wingdings 3</vt:lpstr>
      <vt:lpstr>Origine</vt:lpstr>
      <vt:lpstr>Emerging Technologies for Students with Disabilities: Information for Faculty</vt:lpstr>
      <vt:lpstr>Objectives</vt:lpstr>
      <vt:lpstr>Who Are We?</vt:lpstr>
      <vt:lpstr>Who are the Students with Disabilities in 2023?</vt:lpstr>
      <vt:lpstr>Who are the Students with Disabilities in 2023?</vt:lpstr>
      <vt:lpstr>Impact &amp; Evolution of the Accessibility of General Use Technologies</vt:lpstr>
      <vt:lpstr>Impact &amp; Evolution of the Accessibility of General Use Technologies</vt:lpstr>
      <vt:lpstr>Increasing Use of Artificial Intelligence (AI) in General Use Technologies </vt:lpstr>
      <vt:lpstr>Increasing Use of Artificial Intelligence (AI) in General Use Technologies </vt:lpstr>
      <vt:lpstr>Continuing Barriers</vt:lpstr>
      <vt:lpstr>Continuing Barriers</vt:lpstr>
      <vt:lpstr>Interesting Upcoming Tech</vt:lpstr>
      <vt:lpstr>In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Catherine S. Fichten, Dr.</cp:lastModifiedBy>
  <cp:revision>923</cp:revision>
  <cp:lastPrinted>2021-03-18T20:01:37Z</cp:lastPrinted>
  <dcterms:created xsi:type="dcterms:W3CDTF">2020-11-13T18:45:37Z</dcterms:created>
  <dcterms:modified xsi:type="dcterms:W3CDTF">2024-01-11T22:01:20Z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