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4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12192000" cy="6858000"/>
  <p:embeddedFontLst>
    <p:embeddedFont>
      <p:font typeface="Bookman Old Style" panose="02050604050505020204" pitchFamily="18" charset="0"/>
      <p:regular r:id="rId19"/>
      <p:bold r:id="rId20"/>
      <p:italic r:id="rId21"/>
      <p:boldItalic r:id="rId22"/>
    </p:embeddedFont>
    <p:embeddedFont>
      <p:font typeface="Gill Sans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jPGtLp9qPafHrRTRMy0iOTaYz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2F5A44-BE20-429B-8FFA-64B2CDF3AB93}">
  <a:tblStyle styleId="{072F5A44-BE20-429B-8FFA-64B2CDF3AB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14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mag.com/reviews/microsoft-powerpoint-2016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161b3086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161b30869_0_2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g25161b30869_0_25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300" cy="344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5161b3086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25161b30869_0_1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g25161b30869_0_13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3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64b86323d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164b86323d3_0_1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g164b86323d3_0_11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3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1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9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2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CA" u="sng">
                <a:solidFill>
                  <a:schemeClr val="hlink"/>
                </a:solidFill>
                <a:hlinkClick r:id="rId3"/>
              </a:rPr>
              <a:t>https://www.pcmag.com/reviews/microsoft-powerpoint-2016</a:t>
            </a:r>
            <a:r>
              <a:rPr lang="en-CA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20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2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21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9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1" name="Google Shape;141;p12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7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13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900">
                <a:latin typeface="Arial"/>
                <a:ea typeface="Arial"/>
                <a:cs typeface="Arial"/>
                <a:sym typeface="Arial"/>
              </a:rPr>
              <a:t> </a:t>
            </a:r>
            <a:endParaRPr sz="1900"/>
          </a:p>
        </p:txBody>
      </p:sp>
      <p:sp>
        <p:nvSpPr>
          <p:cNvPr id="181" name="Google Shape;18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2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900">
                <a:latin typeface="Arial"/>
                <a:ea typeface="Arial"/>
                <a:cs typeface="Arial"/>
                <a:sym typeface="Arial"/>
              </a:rPr>
              <a:t> 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5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2" name="Google Shape;20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5161b30869_0_2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100" cy="31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2" name="Google Shape;212;g25161b3086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300" cy="258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 txBox="1"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body" idx="1"/>
          </p:nvPr>
        </p:nvSpPr>
        <p:spPr>
          <a:xfrm>
            <a:off x="301853" y="1290065"/>
            <a:ext cx="9516745" cy="190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>
                <a:solidFill>
                  <a:srgbClr val="072C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 txBox="1"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609600" y="1268760"/>
            <a:ext cx="10972800" cy="48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800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960"/>
              <a:buChar char="•"/>
              <a:defRPr/>
            </a:lvl1pPr>
            <a:lvl2pPr marL="914400" lvl="1" indent="-4521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520"/>
              <a:buChar char="•"/>
              <a:defRPr sz="3200"/>
            </a:lvl2pPr>
            <a:lvl3pPr marL="1371600" lvl="2" indent="-4241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080"/>
              <a:buChar char="•"/>
              <a:defRPr sz="2800"/>
            </a:lvl3pPr>
            <a:lvl4pPr marL="1828800" lvl="3" indent="-39623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40"/>
              <a:buChar char="•"/>
              <a:defRPr sz="2400"/>
            </a:lvl4pPr>
            <a:lvl5pPr marL="2286000" lvl="4" indent="-3683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Char char="•"/>
              <a:defRPr sz="2000"/>
            </a:lvl5pPr>
            <a:lvl6pPr marL="2743200" lvl="5" indent="-31432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6pPr>
            <a:lvl7pPr marL="3200400" lvl="6" indent="-31432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7pPr>
            <a:lvl8pPr marL="3657600" lvl="7" indent="-31432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8pPr>
            <a:lvl9pPr marL="4114800" lvl="8" indent="-31432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Char char="?"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dt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sldNum" idx="12"/>
          </p:nvPr>
        </p:nvSpPr>
        <p:spPr>
          <a:xfrm>
            <a:off x="11506200" y="6353180"/>
            <a:ext cx="68580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/>
          <p:nvPr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1" name="Google Shape;61;p37"/>
          <p:cNvSpPr txBox="1"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sz="2000">
                <a:solidFill>
                  <a:srgbClr val="072B6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80"/>
              <a:buNone/>
              <a:defRPr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dt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 h="120000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800" cap="flat" cmpd="sng">
            <a:solidFill>
              <a:srgbClr val="00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9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 h="120000" extrusionOk="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800" cap="flat" cmpd="sng">
            <a:solidFill>
              <a:srgbClr val="00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2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964" y="6292596"/>
            <a:ext cx="440436" cy="44652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9"/>
          <p:cNvSpPr txBox="1"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body" idx="1"/>
          </p:nvPr>
        </p:nvSpPr>
        <p:spPr>
          <a:xfrm>
            <a:off x="301853" y="1290065"/>
            <a:ext cx="9516745" cy="190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72C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100" marR="0" lvl="1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100" marR="0" lvl="2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100" marR="0" lvl="3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100" marR="0" lvl="4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100" marR="0" lvl="5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100" marR="0" lvl="6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100" marR="0" lvl="7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100" marR="0" lvl="8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800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3960"/>
              <a:buFont typeface="Arial"/>
              <a:buChar char="•"/>
              <a:defRPr sz="36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609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ts val="3740"/>
              <a:buFont typeface="Arial"/>
              <a:buChar char="•"/>
              <a:defRPr sz="34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21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8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33CC"/>
              </a:buClr>
              <a:buSzPts val="3300"/>
              <a:buFont typeface="Arial"/>
              <a:buChar char="•"/>
              <a:defRPr sz="30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24179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CC"/>
              </a:buClr>
              <a:buSzPts val="3080"/>
              <a:buFont typeface="Arial"/>
              <a:buChar char="•"/>
              <a:defRPr sz="28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BA1B3"/>
              </a:buClr>
              <a:buSzPts val="1200"/>
              <a:buFont typeface="Noto Sans Symbols"/>
              <a:buChar char="🞂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295275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46C8F"/>
              </a:buClr>
              <a:buSzPts val="1050"/>
              <a:buFont typeface="Noto Sans Symbols"/>
              <a:buChar char="🞂"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295275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BABABA"/>
              </a:buClr>
              <a:buSzPts val="1050"/>
              <a:buFont typeface="Noto Sans Symbols"/>
              <a:buChar char="🞂"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FB8CD"/>
              </a:buClr>
              <a:buSzPts val="900"/>
              <a:buFont typeface="Noto Sans Symbols"/>
              <a:buChar char="🞂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ftr" idx="11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sldNum" idx="12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51" name="Google Shape;51;p32"/>
          <p:cNvCxnSpPr/>
          <p:nvPr/>
        </p:nvCxnSpPr>
        <p:spPr>
          <a:xfrm>
            <a:off x="609600" y="6198503"/>
            <a:ext cx="10972800" cy="0"/>
          </a:xfrm>
          <a:prstGeom prst="straightConnector1">
            <a:avLst/>
          </a:prstGeom>
          <a:noFill/>
          <a:ln w="19050" cap="flat" cmpd="sng">
            <a:solidFill>
              <a:srgbClr val="0033C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2" name="Google Shape;52;p32"/>
          <p:cNvCxnSpPr/>
          <p:nvPr/>
        </p:nvCxnSpPr>
        <p:spPr>
          <a:xfrm>
            <a:off x="609600" y="1125538"/>
            <a:ext cx="10972800" cy="0"/>
          </a:xfrm>
          <a:prstGeom prst="straightConnector1">
            <a:avLst/>
          </a:prstGeom>
          <a:noFill/>
          <a:ln w="19050" cap="flat" cmpd="sng">
            <a:solidFill>
              <a:srgbClr val="0033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3" name="Google Shape;53;p32" descr="Adaptech logo blu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fjox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hyperlink" Target="https://shorturl.at/fjox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fjoxZ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fjoxZ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orturl.at/fjoxZ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horturl.at/fjoxZ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horturl.at/fjoxZ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fjoxZ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horturl.at/fjoxZ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fjoxZ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horturl.at/fjoxZ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horturl.at/fjoxZ" TargetMode="Externa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horturl.at/fjoxZ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inclusive-desig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hyperlink" Target="http://www.adaptech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5161b30869_0_25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100" cy="215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1</a:t>
            </a:fld>
            <a:endParaRPr/>
          </a:p>
        </p:txBody>
      </p:sp>
      <p:pic>
        <p:nvPicPr>
          <p:cNvPr id="70" name="Google Shape;70;g25161b30869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135" y="1435175"/>
            <a:ext cx="3469724" cy="35229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25161b30869_0_25"/>
          <p:cNvSpPr txBox="1"/>
          <p:nvPr/>
        </p:nvSpPr>
        <p:spPr>
          <a:xfrm>
            <a:off x="3365550" y="5191675"/>
            <a:ext cx="5460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41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https://shorturl.at/fjoxZ</a:t>
            </a:r>
            <a:r>
              <a:rPr lang="en-CA" sz="4100">
                <a:solidFill>
                  <a:schemeClr val="dk2"/>
                </a:solidFill>
              </a:rPr>
              <a:t> </a:t>
            </a:r>
            <a:endParaRPr sz="4100">
              <a:solidFill>
                <a:schemeClr val="dk2"/>
              </a:solidFill>
            </a:endParaRPr>
          </a:p>
        </p:txBody>
      </p:sp>
      <p:sp>
        <p:nvSpPr>
          <p:cNvPr id="72" name="Google Shape;72;g25161b30869_0_25"/>
          <p:cNvSpPr txBox="1"/>
          <p:nvPr/>
        </p:nvSpPr>
        <p:spPr>
          <a:xfrm>
            <a:off x="629603" y="299952"/>
            <a:ext cx="10932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000" b="1">
                <a:solidFill>
                  <a:srgbClr val="0033CC"/>
                </a:solidFill>
              </a:rPr>
              <a:t>Digital Copy of Our Presentation</a:t>
            </a:r>
            <a:endParaRPr sz="4000" b="1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5161b30869_0_13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2</a:t>
            </a:fld>
            <a:endParaRPr/>
          </a:p>
        </p:txBody>
      </p:sp>
      <p:sp>
        <p:nvSpPr>
          <p:cNvPr id="79" name="Google Shape;79;g25161b30869_0_13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11582400" cy="18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marR="5080" lvl="0" indent="12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>
                <a:solidFill>
                  <a:srgbClr val="0033CC"/>
                </a:solidFill>
              </a:rPr>
              <a:t>Influential Trends: </a:t>
            </a:r>
            <a:endParaRPr>
              <a:solidFill>
                <a:srgbClr val="0033CC"/>
              </a:solidFill>
            </a:endParaRPr>
          </a:p>
          <a:p>
            <a:pPr marL="0" marR="5080" lvl="0" indent="12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>
                <a:solidFill>
                  <a:srgbClr val="0033CC"/>
                </a:solidFill>
              </a:rPr>
              <a:t>Information for Faculty Concerning Technologies for Students with Disabilities</a:t>
            </a:r>
            <a:endParaRPr/>
          </a:p>
        </p:txBody>
      </p:sp>
      <p:sp>
        <p:nvSpPr>
          <p:cNvPr id="80" name="Google Shape;80;g25161b30869_0_13" descr="Decorative."/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120000" extrusionOk="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19800" cap="flat" cmpd="sng">
            <a:solidFill>
              <a:srgbClr val="0033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g25161b30869_0_13"/>
          <p:cNvSpPr txBox="1"/>
          <p:nvPr/>
        </p:nvSpPr>
        <p:spPr>
          <a:xfrm>
            <a:off x="387900" y="2583588"/>
            <a:ext cx="11417700" cy="3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0" rIns="0" bIns="0" anchor="t" anchorCtr="0">
            <a:spAutoFit/>
          </a:bodyPr>
          <a:lstStyle/>
          <a:p>
            <a:pPr marL="252095" marR="5080" lvl="0" indent="-381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CA" sz="3000">
                <a:solidFill>
                  <a:srgbClr val="0033CC"/>
                </a:solidFill>
              </a:rPr>
              <a:t>Giso Iravani-Manesh, Alice Havel, </a:t>
            </a:r>
            <a:endParaRPr sz="3000">
              <a:solidFill>
                <a:srgbClr val="0033CC"/>
              </a:solidFill>
            </a:endParaRPr>
          </a:p>
          <a:p>
            <a:pPr marL="252095" marR="5080" lvl="0" indent="-381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CA" sz="3000">
                <a:solidFill>
                  <a:srgbClr val="0033CC"/>
                </a:solidFill>
              </a:rPr>
              <a:t>Catherine Fichten, &amp; Christine Vo</a:t>
            </a:r>
            <a:endParaRPr sz="3000" i="0" u="none" strike="noStrike" cap="none">
              <a:solidFill>
                <a:srgbClr val="0033CC"/>
              </a:solidFill>
            </a:endParaRPr>
          </a:p>
          <a:p>
            <a:pPr marL="252095" marR="5080" lvl="0" indent="-3810" algn="ctr" rtl="0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CA" sz="3000" i="0" u="sng" strike="noStrike" cap="none">
                <a:solidFill>
                  <a:srgbClr val="00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Adaptech Research Network</a:t>
            </a:r>
            <a:endParaRPr sz="3000" i="0" u="none" strike="noStrike" cap="none">
              <a:solidFill>
                <a:schemeClr val="dk1"/>
              </a:solidFill>
            </a:endParaRPr>
          </a:p>
          <a:p>
            <a:pPr marL="0" marR="381635" lvl="0" indent="0" algn="ctr" rtl="0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CA" sz="3000">
                <a:solidFill>
                  <a:srgbClr val="0033CC"/>
                </a:solidFill>
              </a:rPr>
              <a:t>SALTISE</a:t>
            </a:r>
            <a:r>
              <a:rPr lang="en-CA" sz="3000" i="0" u="none" strike="noStrike" cap="none">
                <a:solidFill>
                  <a:srgbClr val="0033CC"/>
                </a:solidFill>
              </a:rPr>
              <a:t>, Montreal</a:t>
            </a:r>
            <a:endParaRPr sz="3000" i="0" u="none" strike="noStrike" cap="none">
              <a:solidFill>
                <a:srgbClr val="0033CC"/>
              </a:solidFill>
            </a:endParaRPr>
          </a:p>
          <a:p>
            <a:pPr marL="0" marR="381635" lvl="0" indent="0" algn="ctr" rtl="0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CA" sz="3000">
                <a:solidFill>
                  <a:srgbClr val="0033CC"/>
                </a:solidFill>
              </a:rPr>
              <a:t>June </a:t>
            </a:r>
            <a:r>
              <a:rPr lang="en-CA" sz="3000" i="0" u="none" strike="noStrike" cap="none">
                <a:solidFill>
                  <a:srgbClr val="0033CC"/>
                </a:solidFill>
              </a:rPr>
              <a:t>1</a:t>
            </a:r>
            <a:r>
              <a:rPr lang="en-CA" sz="3000">
                <a:solidFill>
                  <a:srgbClr val="0033CC"/>
                </a:solidFill>
              </a:rPr>
              <a:t>3</a:t>
            </a:r>
            <a:r>
              <a:rPr lang="en-CA" sz="3000" i="0" u="none" strike="noStrike" cap="none" baseline="30000">
                <a:solidFill>
                  <a:srgbClr val="0033CC"/>
                </a:solidFill>
              </a:rPr>
              <a:t>th</a:t>
            </a:r>
            <a:r>
              <a:rPr lang="en-CA" sz="3000" i="0" u="none" strike="noStrike" cap="none">
                <a:solidFill>
                  <a:srgbClr val="0033CC"/>
                </a:solidFill>
              </a:rPr>
              <a:t>, 202</a:t>
            </a:r>
            <a:r>
              <a:rPr lang="en-CA" sz="3000">
                <a:solidFill>
                  <a:srgbClr val="0033CC"/>
                </a:solidFill>
              </a:rPr>
              <a:t>3</a:t>
            </a:r>
            <a:endParaRPr sz="3000" i="0" u="none" strike="noStrike" cap="none">
              <a:solidFill>
                <a:schemeClr val="dk1"/>
              </a:solidFill>
            </a:endParaRPr>
          </a:p>
        </p:txBody>
      </p:sp>
      <p:pic>
        <p:nvPicPr>
          <p:cNvPr id="82" name="Google Shape;82;g25161b30869_0_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8402" y="5986656"/>
            <a:ext cx="996696" cy="347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g25161b30869_0_13" descr="Adaptech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3074" y="5844158"/>
            <a:ext cx="630935" cy="632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5161b30869_0_13" descr="Dawson College log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87469" y="5961506"/>
            <a:ext cx="1281683" cy="39776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25161b30869_0_13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64b86323d3_0_11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3</a:t>
            </a:fld>
            <a:endParaRPr/>
          </a:p>
        </p:txBody>
      </p:sp>
      <p:sp>
        <p:nvSpPr>
          <p:cNvPr id="92" name="Google Shape;92;g164b86323d3_0_11"/>
          <p:cNvSpPr txBox="1">
            <a:spLocks noGrp="1"/>
          </p:cNvSpPr>
          <p:nvPr>
            <p:ph type="title"/>
          </p:nvPr>
        </p:nvSpPr>
        <p:spPr>
          <a:xfrm>
            <a:off x="629603" y="299952"/>
            <a:ext cx="10932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Who Are We?</a:t>
            </a:r>
            <a:endParaRPr/>
          </a:p>
        </p:txBody>
      </p:sp>
      <p:sp>
        <p:nvSpPr>
          <p:cNvPr id="93" name="Google Shape;93;g164b86323d3_0_11"/>
          <p:cNvSpPr txBox="1">
            <a:spLocks noGrp="1"/>
          </p:cNvSpPr>
          <p:nvPr>
            <p:ph type="body" idx="1"/>
          </p:nvPr>
        </p:nvSpPr>
        <p:spPr>
          <a:xfrm>
            <a:off x="566648" y="1346780"/>
            <a:ext cx="114330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56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b="1">
                <a:solidFill>
                  <a:schemeClr val="dk2"/>
                </a:solidFill>
              </a:rPr>
              <a:t>The Adaptech Research Network</a:t>
            </a:r>
            <a:r>
              <a:rPr lang="en-CA">
                <a:solidFill>
                  <a:schemeClr val="dk2"/>
                </a:solidFill>
              </a:rPr>
              <a:t>:</a:t>
            </a:r>
            <a:endParaRPr/>
          </a:p>
          <a:p>
            <a:pPr marL="81280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Team:</a:t>
            </a:r>
            <a:r>
              <a:rPr lang="en-CA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teachers, access counsellors, students, researchers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81280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Research:</a:t>
            </a:r>
            <a:r>
              <a:rPr lang="en-CA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on post-secondary students with &amp; without disabilities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81280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Focus: </a:t>
            </a:r>
            <a:r>
              <a:rPr lang="en-CA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 technologies</a:t>
            </a: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81280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Based at:</a:t>
            </a:r>
            <a:r>
              <a:rPr lang="en-CA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Dawson College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164b86323d3_0_11" descr="Decorative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6625" y="3954550"/>
            <a:ext cx="3152775" cy="209802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164b86323d3_0_11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533401" y="1188963"/>
            <a:ext cx="10972800" cy="43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6639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Char char="•"/>
            </a:pPr>
            <a:r>
              <a:rPr lang="en-CA" sz="40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Fonts</a:t>
            </a:r>
            <a:r>
              <a:rPr lang="en-CA"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CA" sz="4000">
                <a:solidFill>
                  <a:srgbClr val="1F497D"/>
                </a:solidFill>
              </a:rPr>
              <a:t>Times New Roman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6639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Char char="•"/>
            </a:pPr>
            <a:r>
              <a:rPr lang="en-CA" sz="40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Font size</a:t>
            </a:r>
            <a:r>
              <a:rPr lang="en-CA"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12 - 14 points </a:t>
            </a:r>
            <a:endParaRPr sz="4000" b="0" i="0" u="none" strike="noStrike" cap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6639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000"/>
              <a:buChar char="•"/>
            </a:pPr>
            <a:r>
              <a:rPr lang="en-CA" sz="4000" b="1">
                <a:solidFill>
                  <a:srgbClr val="1F497D"/>
                </a:solidFill>
              </a:rPr>
              <a:t>Font colors</a:t>
            </a:r>
            <a:r>
              <a:rPr lang="en-CA" sz="4000">
                <a:solidFill>
                  <a:srgbClr val="1F497D"/>
                </a:solidFill>
              </a:rPr>
              <a:t>:</a:t>
            </a:r>
            <a:r>
              <a:rPr lang="en-CA" sz="4000" b="1">
                <a:solidFill>
                  <a:srgbClr val="1F497D"/>
                </a:solidFill>
              </a:rPr>
              <a:t> </a:t>
            </a:r>
            <a:r>
              <a:rPr lang="en-CA" sz="4000">
                <a:solidFill>
                  <a:srgbClr val="1F497D"/>
                </a:solidFill>
              </a:rPr>
              <a:t>good contrast with background</a:t>
            </a:r>
            <a:endParaRPr sz="4000">
              <a:solidFill>
                <a:srgbClr val="1F497D"/>
              </a:solidFill>
            </a:endParaRPr>
          </a:p>
          <a:p>
            <a:pPr marL="375285" marR="0" lvl="0" indent="-36639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Char char="•"/>
            </a:pPr>
            <a:r>
              <a:rPr lang="en-CA" sz="40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Headings</a:t>
            </a:r>
            <a:r>
              <a:rPr lang="en-CA"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20% bigger - use </a:t>
            </a:r>
            <a:r>
              <a:rPr lang="en-CA" sz="4000" b="1" i="0" u="none" strike="noStrike" cap="none">
                <a:solidFill>
                  <a:srgbClr val="1F497D"/>
                </a:solidFill>
              </a:rPr>
              <a:t>Styles</a:t>
            </a:r>
            <a:endParaRPr sz="4000" b="1" i="0" u="none" strike="noStrike" cap="none">
              <a:solidFill>
                <a:srgbClr val="000000"/>
              </a:solidFill>
            </a:endParaRPr>
          </a:p>
          <a:p>
            <a:pPr marL="375285" marR="0" lvl="0" indent="-36639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Char char="•"/>
            </a:pPr>
            <a:r>
              <a:rPr lang="en-CA" sz="40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Backgrounds</a:t>
            </a:r>
            <a:r>
              <a:rPr lang="en-CA"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single color 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9" descr="Decorative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72950" y="4340051"/>
            <a:ext cx="2558924" cy="159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Word Documents</a:t>
            </a:r>
            <a:endParaRPr/>
          </a:p>
        </p:txBody>
      </p:sp>
      <p:sp>
        <p:nvSpPr>
          <p:cNvPr id="105" name="Google Shape;105;p19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533401" y="1188963"/>
            <a:ext cx="10972800" cy="50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3146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450"/>
              <a:buFont typeface="Arial"/>
              <a:buChar char="•"/>
            </a:pPr>
            <a:r>
              <a:rPr lang="en-CA" sz="3100" b="1">
                <a:solidFill>
                  <a:srgbClr val="1F497D"/>
                </a:solidFill>
              </a:rPr>
              <a:t>Fonts</a:t>
            </a:r>
            <a:r>
              <a:rPr lang="en-CA" sz="3100">
                <a:solidFill>
                  <a:srgbClr val="1F497D"/>
                </a:solidFill>
              </a:rPr>
              <a:t>: use a </a:t>
            </a:r>
            <a:r>
              <a:rPr lang="en-CA" sz="31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sans</a:t>
            </a:r>
            <a:r>
              <a:rPr lang="en-CA" sz="3100" b="1" i="0" u="none" strike="noStrike" cap="none">
                <a:solidFill>
                  <a:srgbClr val="1F497D"/>
                </a:solidFill>
              </a:rPr>
              <a:t> </a:t>
            </a:r>
            <a:r>
              <a:rPr lang="en-CA" sz="31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serif </a:t>
            </a:r>
            <a:r>
              <a:rPr lang="en-CA" sz="31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font, such as </a:t>
            </a:r>
            <a:r>
              <a:rPr lang="en-CA" sz="3100" i="0" u="none" strike="noStrike" cap="none">
                <a:solidFill>
                  <a:srgbClr val="1F497D"/>
                </a:solidFill>
              </a:rPr>
              <a:t>Arial or Calibri</a:t>
            </a:r>
            <a:endParaRPr sz="900" i="0" u="none" strike="noStrike" cap="none">
              <a:solidFill>
                <a:srgbClr val="000000"/>
              </a:solidFill>
            </a:endParaRPr>
          </a:p>
          <a:p>
            <a:pPr marL="375285" marR="0" lvl="0" indent="-331469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3450"/>
              <a:buFont typeface="Arial"/>
              <a:buChar char="•"/>
            </a:pPr>
            <a:r>
              <a:rPr lang="en-CA" sz="3100" b="1">
                <a:solidFill>
                  <a:srgbClr val="1F497D"/>
                </a:solidFill>
              </a:rPr>
              <a:t>Title</a:t>
            </a:r>
            <a:r>
              <a:rPr lang="en-CA" sz="3100">
                <a:solidFill>
                  <a:srgbClr val="1F497D"/>
                </a:solidFill>
              </a:rPr>
              <a:t>: use </a:t>
            </a:r>
            <a:r>
              <a:rPr lang="en-CA" sz="31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40 point font 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31469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3450"/>
              <a:buFont typeface="Arial"/>
              <a:buChar char="•"/>
            </a:pPr>
            <a:r>
              <a:rPr lang="en-CA" sz="3100" b="1">
                <a:solidFill>
                  <a:srgbClr val="1F497D"/>
                </a:solidFill>
              </a:rPr>
              <a:t>Body</a:t>
            </a:r>
            <a:r>
              <a:rPr lang="en-CA" sz="3100">
                <a:solidFill>
                  <a:srgbClr val="1F497D"/>
                </a:solidFill>
              </a:rPr>
              <a:t>: use </a:t>
            </a:r>
            <a:r>
              <a:rPr lang="en-CA" sz="31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36, 32, 30, 28 point font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32485" marR="0" lvl="1" indent="-331469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2792"/>
              <a:buFont typeface="Arial"/>
              <a:buChar char="•"/>
            </a:pPr>
            <a:r>
              <a:rPr lang="en-CA" sz="25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Minimum</a:t>
            </a:r>
            <a:r>
              <a:rPr lang="en-CA" sz="2500" b="1" i="0" u="none" strike="noStrike" cap="none">
                <a:solidFill>
                  <a:srgbClr val="1F497D"/>
                </a:solidFill>
              </a:rPr>
              <a:t> </a:t>
            </a:r>
            <a:r>
              <a:rPr lang="en-CA" sz="25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24 point font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31468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3450"/>
              <a:buChar char="•"/>
            </a:pPr>
            <a:r>
              <a:rPr lang="en-CA" sz="3100" b="1">
                <a:solidFill>
                  <a:srgbClr val="1F497D"/>
                </a:solidFill>
              </a:rPr>
              <a:t>Background</a:t>
            </a:r>
            <a:endParaRPr sz="3100" b="1">
              <a:solidFill>
                <a:srgbClr val="1F497D"/>
              </a:solidFill>
            </a:endParaRPr>
          </a:p>
          <a:p>
            <a:pPr marL="914400" marR="0" lvl="1" indent="-44767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3450"/>
              <a:buFont typeface="Arial"/>
              <a:buChar char="•"/>
            </a:pPr>
            <a:r>
              <a:rPr lang="en-CA" sz="3100">
                <a:solidFill>
                  <a:schemeClr val="dk2"/>
                </a:solidFill>
              </a:rPr>
              <a:t>Avoid distracting background images</a:t>
            </a:r>
            <a:endParaRPr sz="3100">
              <a:solidFill>
                <a:schemeClr val="dk2"/>
              </a:solidFill>
            </a:endParaRPr>
          </a:p>
          <a:p>
            <a:pPr marL="914400" marR="0" lvl="1" indent="-447675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33CC"/>
              </a:buClr>
              <a:buSzPts val="3450"/>
              <a:buFont typeface="Arial"/>
              <a:buChar char="•"/>
            </a:pPr>
            <a:r>
              <a:rPr lang="en-CA" sz="31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lang="en-CA" sz="3100" i="0" u="none" strike="noStrike" cap="none">
                <a:solidFill>
                  <a:srgbClr val="1F497D"/>
                </a:solidFill>
              </a:rPr>
              <a:t>high contrast</a:t>
            </a:r>
            <a:r>
              <a:rPr lang="en-CA" sz="31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31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between text &amp; background</a:t>
            </a:r>
            <a:endParaRPr sz="3100" b="0" i="0" u="none" strike="noStrike" cap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PowerPoints</a:t>
            </a:r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  <p:pic>
        <p:nvPicPr>
          <p:cNvPr id="115" name="Google Shape;115;p20" descr="Decorative."/>
          <p:cNvPicPr preferRelativeResize="0"/>
          <p:nvPr/>
        </p:nvPicPr>
        <p:blipFill rotWithShape="1">
          <a:blip r:embed="rId4">
            <a:alphaModFix/>
          </a:blip>
          <a:srcRect l="21272" r="20076"/>
          <a:stretch/>
        </p:blipFill>
        <p:spPr>
          <a:xfrm>
            <a:off x="8687125" y="2640500"/>
            <a:ext cx="2252899" cy="216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533401" y="1188963"/>
            <a:ext cx="10972800" cy="28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40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Italics &amp; underlining (</a:t>
            </a:r>
            <a:r>
              <a:rPr lang="en-CA" sz="36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bold</a:t>
            </a: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is best)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40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Missing or light text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40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Handwriting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40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Content cut off at edges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409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Partial pages visible on side</a:t>
            </a:r>
            <a:endParaRPr sz="3600" b="0" i="0" u="none" strike="noStrike" cap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1" descr="Image of bad text, lacking visibility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1968" y="4343400"/>
            <a:ext cx="7308064" cy="1693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 descr="Image of bad, illegible handwriting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7041" y="1518908"/>
            <a:ext cx="36576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Course Packs: AVOID!</a:t>
            </a:r>
            <a:endParaRPr/>
          </a:p>
        </p:txBody>
      </p:sp>
      <p:sp>
        <p:nvSpPr>
          <p:cNvPr id="126" name="Google Shape;126;p21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9"/>
          <p:cNvSpPr txBox="1">
            <a:spLocks noGrp="1"/>
          </p:cNvSpPr>
          <p:nvPr>
            <p:ph type="title"/>
          </p:nvPr>
        </p:nvSpPr>
        <p:spPr>
          <a:xfrm>
            <a:off x="38100" y="228600"/>
            <a:ext cx="12115800" cy="6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Make Sure Formats Are Accessible</a:t>
            </a:r>
            <a:endParaRPr/>
          </a:p>
        </p:txBody>
      </p:sp>
      <p:sp>
        <p:nvSpPr>
          <p:cNvPr id="134" name="Google Shape;134;p9"/>
          <p:cNvSpPr txBox="1"/>
          <p:nvPr/>
        </p:nvSpPr>
        <p:spPr>
          <a:xfrm>
            <a:off x="496114" y="1219200"/>
            <a:ext cx="11199900" cy="29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251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350"/>
              <a:buFont typeface="Arial"/>
              <a:buChar char="•"/>
            </a:pPr>
            <a:r>
              <a:rPr lang="en-CA" sz="3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Digital      accessible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5285" marR="0" lvl="0" indent="-36321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950"/>
              <a:buFont typeface="Arial"/>
              <a:buChar char="•"/>
            </a:pPr>
            <a:r>
              <a:rPr lang="en-CA" sz="30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Format</a:t>
            </a:r>
            <a:r>
              <a:rPr lang="en-CA" sz="3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 is important</a:t>
            </a:r>
            <a:r>
              <a:rPr lang="en-CA" sz="3000">
                <a:solidFill>
                  <a:srgbClr val="1F497D"/>
                </a:solidFill>
              </a:rPr>
              <a:t> </a:t>
            </a:r>
            <a:r>
              <a:rPr lang="en-CA" sz="2800">
                <a:solidFill>
                  <a:srgbClr val="1F497D"/>
                </a:solidFill>
              </a:rPr>
              <a:t>for access to screen readers, etc.</a:t>
            </a:r>
            <a:endParaRPr sz="2800">
              <a:solidFill>
                <a:srgbClr val="1F497D"/>
              </a:solidFill>
            </a:endParaRPr>
          </a:p>
          <a:p>
            <a:pPr marL="914400" marR="0" lvl="1" indent="-4413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350"/>
              <a:buFont typeface="Arial"/>
              <a:buChar char="•"/>
            </a:pPr>
            <a:r>
              <a:rPr lang="en-CA" sz="2600">
                <a:solidFill>
                  <a:srgbClr val="1F497D"/>
                </a:solidFill>
              </a:rPr>
              <a:t>Microsoft → Tools → Check Accessibility</a:t>
            </a:r>
            <a:endParaRPr sz="2400">
              <a:solidFill>
                <a:srgbClr val="1F497D"/>
              </a:solidFill>
            </a:endParaRPr>
          </a:p>
          <a:p>
            <a:pPr marL="1371600" marR="0" lvl="2" indent="-44132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ts val="3350"/>
              <a:buFont typeface="Arial"/>
              <a:buChar char="■"/>
            </a:pPr>
            <a:r>
              <a:rPr lang="en-CA" sz="2400" b="1">
                <a:solidFill>
                  <a:srgbClr val="980000"/>
                </a:solidFill>
              </a:rPr>
              <a:t>OR</a:t>
            </a:r>
            <a:r>
              <a:rPr lang="en-CA" sz="2400">
                <a:solidFill>
                  <a:srgbClr val="1F497D"/>
                </a:solidFill>
              </a:rPr>
              <a:t> type ‘Accessibility Checker’ into the </a:t>
            </a:r>
            <a:r>
              <a:rPr lang="en-CA" sz="2400" b="1">
                <a:solidFill>
                  <a:srgbClr val="1F497D"/>
                </a:solidFill>
              </a:rPr>
              <a:t>Help</a:t>
            </a:r>
            <a:r>
              <a:rPr lang="en-CA" sz="2400">
                <a:solidFill>
                  <a:srgbClr val="1F497D"/>
                </a:solidFill>
              </a:rPr>
              <a:t> bar on top</a:t>
            </a:r>
            <a:endParaRPr sz="2400">
              <a:solidFill>
                <a:srgbClr val="1F497D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9" descr="Decorative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8375" y="1398025"/>
            <a:ext cx="496301" cy="34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 descr="Image depicting the Accessibility Checker tool on Microsoft Word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71175" y="3971050"/>
            <a:ext cx="7049674" cy="203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9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OCR PDF Documents</a:t>
            </a:r>
            <a:endParaRPr/>
          </a:p>
        </p:txBody>
      </p:sp>
      <p:sp>
        <p:nvSpPr>
          <p:cNvPr id="145" name="Google Shape;145;p12"/>
          <p:cNvSpPr txBox="1"/>
          <p:nvPr/>
        </p:nvSpPr>
        <p:spPr>
          <a:xfrm>
            <a:off x="533400" y="1313931"/>
            <a:ext cx="11466300" cy="10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434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200"/>
              <a:buFont typeface="Arial"/>
              <a:buChar char="•"/>
            </a:pPr>
            <a:r>
              <a:rPr lang="en-CA" sz="32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Adobe Acrobat Pro DC</a:t>
            </a:r>
            <a:r>
              <a:rPr lang="en-CA" sz="32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Tools </a:t>
            </a:r>
            <a:r>
              <a:rPr lang="en-CA" sz="3200">
                <a:solidFill>
                  <a:srgbClr val="1F497D"/>
                </a:solidFill>
              </a:rPr>
              <a:t>→ </a:t>
            </a:r>
            <a:r>
              <a:rPr lang="en-CA" sz="32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Scan &amp; OCR → Recognize Text → In This File → Recognize Text </a:t>
            </a:r>
            <a:r>
              <a:rPr lang="en-CA" sz="3200">
                <a:solidFill>
                  <a:srgbClr val="1F497D"/>
                </a:solidFill>
              </a:rPr>
              <a:t>→ Save</a:t>
            </a:r>
            <a:endParaRPr sz="3200" b="0" i="0" u="none" strike="noStrike" cap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2" descr="Image describing the appropriate steps to OCR document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5168" y="2520058"/>
            <a:ext cx="6381559" cy="342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2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Alt Text – Microsoft</a:t>
            </a:r>
            <a:endParaRPr/>
          </a:p>
        </p:txBody>
      </p:sp>
      <p:pic>
        <p:nvPicPr>
          <p:cNvPr id="154" name="Google Shape;154;p15" descr="Image describing the appropriate steps to add alt text to Word documents on a Windows computer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2901" y="2007825"/>
            <a:ext cx="1286198" cy="403237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/>
          <p:nvPr/>
        </p:nvSpPr>
        <p:spPr>
          <a:xfrm>
            <a:off x="533400" y="1313931"/>
            <a:ext cx="11466300" cy="11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688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1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Windows</a:t>
            </a: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: Right-hand click on image → Edit/View Alt Text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15" descr="Image of a ca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4373" y="2370850"/>
            <a:ext cx="2479750" cy="3306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 descr="Alt-text box, with 'alt-text' saying Catherine's cat Missy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8400" y="2058450"/>
            <a:ext cx="2591150" cy="393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6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7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Alt Text - PDF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533400" y="1313931"/>
            <a:ext cx="114663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688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(More) Tools → Accessibility → Set Alternate Text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17" descr="Image describing the appropriate steps to add alt text to PDF documents 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7425" y="1931625"/>
            <a:ext cx="5837151" cy="409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Accessible Tables</a:t>
            </a:r>
            <a:endParaRPr/>
          </a:p>
        </p:txBody>
      </p:sp>
      <p:sp>
        <p:nvSpPr>
          <p:cNvPr id="176" name="Google Shape;176;p13"/>
          <p:cNvSpPr txBox="1"/>
          <p:nvPr/>
        </p:nvSpPr>
        <p:spPr>
          <a:xfrm>
            <a:off x="533400" y="1299459"/>
            <a:ext cx="11466300" cy="25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2850" rIns="0" bIns="0" anchor="t" anchorCtr="0">
            <a:spAutoFit/>
          </a:bodyPr>
          <a:lstStyle/>
          <a:p>
            <a:pPr marL="375285" marR="0" lvl="0" indent="-3688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Char char="•"/>
            </a:pPr>
            <a:r>
              <a:rPr lang="en-CA" sz="3600" i="0" u="none" strike="noStrike" cap="none">
                <a:solidFill>
                  <a:srgbClr val="1F497D"/>
                </a:solidFill>
              </a:rPr>
              <a:t>Avoid tables – Excel is not always accessible!</a:t>
            </a:r>
            <a:endParaRPr sz="3600" i="0" u="none" strike="noStrike" cap="none">
              <a:solidFill>
                <a:srgbClr val="000000"/>
              </a:solidFill>
            </a:endParaRPr>
          </a:p>
          <a:p>
            <a:pPr marL="832485" marR="0" lvl="1" indent="-36887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600" i="0" u="none" strike="noStrike" cap="none">
                <a:solidFill>
                  <a:srgbClr val="1F497D"/>
                </a:solidFill>
              </a:rPr>
              <a:t>Add alt text to tables or graphs</a:t>
            </a:r>
            <a:endParaRPr sz="3600" i="0" u="none" strike="noStrike" cap="none">
              <a:solidFill>
                <a:srgbClr val="000000"/>
              </a:solidFill>
            </a:endParaRPr>
          </a:p>
          <a:p>
            <a:pPr marL="832485" marR="0" lvl="1" indent="-36887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3600"/>
              <a:buChar char="•"/>
            </a:pPr>
            <a:r>
              <a:rPr lang="en-CA" sz="3600" i="0" u="none" strike="noStrike" cap="none">
                <a:solidFill>
                  <a:srgbClr val="1F497D"/>
                </a:solidFill>
              </a:rPr>
              <a:t>Label all cells in columns</a:t>
            </a:r>
            <a:endParaRPr sz="3600" i="0" u="none" strike="noStrike" cap="none">
              <a:solidFill>
                <a:srgbClr val="000000"/>
              </a:solidFill>
            </a:endParaRPr>
          </a:p>
          <a:p>
            <a:pPr marL="832485" marR="0" lvl="1" indent="-36887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ts val="3600"/>
              <a:buChar char="•"/>
            </a:pPr>
            <a:r>
              <a:rPr lang="en-CA" sz="3600" i="0" u="none" strike="noStrike" cap="none">
                <a:solidFill>
                  <a:srgbClr val="1F497D"/>
                </a:solidFill>
              </a:rPr>
              <a:t>Number all rows</a:t>
            </a:r>
            <a:endParaRPr sz="3600" i="0" u="none" strike="noStrike" cap="none">
              <a:solidFill>
                <a:srgbClr val="000000"/>
              </a:solidFill>
            </a:endParaRPr>
          </a:p>
        </p:txBody>
      </p:sp>
      <p:graphicFrame>
        <p:nvGraphicFramePr>
          <p:cNvPr id="177" name="Google Shape;177;p13" descr="Example of an accessible table in Excel, with the first rows and columns labelled."/>
          <p:cNvGraphicFramePr/>
          <p:nvPr/>
        </p:nvGraphicFramePr>
        <p:xfrm>
          <a:off x="658822" y="4177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{072F5A44-BE20-429B-8FFA-64B2CDF3AB93}</a:tableStyleId>
              </a:tblPr>
              <a:tblGrid>
                <a:gridCol w="20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Row 1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Phone number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Email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Row 2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Jane Doe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555-123-4567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Jane.Doe@gmail.com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Row 3</a:t>
                      </a:r>
                      <a:endParaRPr sz="20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John Smith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555-456-7123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CA" sz="20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John.Smith@outlook.com</a:t>
                      </a:r>
                      <a:endParaRPr sz="20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8" name="Google Shape;178;p13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3"/>
          <p:cNvSpPr txBox="1">
            <a:spLocks noGrp="1"/>
          </p:cNvSpPr>
          <p:nvPr>
            <p:ph type="title"/>
          </p:nvPr>
        </p:nvSpPr>
        <p:spPr>
          <a:xfrm>
            <a:off x="249416" y="260561"/>
            <a:ext cx="116931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Zoom Captions</a:t>
            </a:r>
            <a:endParaRPr/>
          </a:p>
        </p:txBody>
      </p:sp>
      <p:sp>
        <p:nvSpPr>
          <p:cNvPr id="185" name="Google Shape;185;p23"/>
          <p:cNvSpPr txBox="1"/>
          <p:nvPr/>
        </p:nvSpPr>
        <p:spPr>
          <a:xfrm>
            <a:off x="609600" y="1215994"/>
            <a:ext cx="10972800" cy="48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42" marR="0" lvl="0" indent="-3809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Char char="•"/>
            </a:pPr>
            <a:r>
              <a:rPr lang="en-CA" sz="3300" b="0" i="0" u="none" strike="noStrike" cap="none">
                <a:solidFill>
                  <a:srgbClr val="072C62"/>
                </a:solidFill>
                <a:latin typeface="Arial"/>
                <a:ea typeface="Arial"/>
                <a:cs typeface="Arial"/>
                <a:sym typeface="Arial"/>
              </a:rPr>
              <a:t>Log into your Zoom account (zoom.us) </a:t>
            </a:r>
            <a:r>
              <a:rPr lang="en-CA" sz="33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→ Settings → In Meeting (Advanced) → Manual captions OR automated captions</a:t>
            </a:r>
            <a:endParaRPr sz="3300" b="0" i="0" u="none" strike="noStrike" cap="none">
              <a:solidFill>
                <a:srgbClr val="072C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3" descr="Zoom menu with 'settings' selected.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3910" y="2575475"/>
            <a:ext cx="3666489" cy="3200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 descr="Image describing the appropriate steps to add captions to Zoom."/>
          <p:cNvPicPr preferRelativeResize="0"/>
          <p:nvPr/>
        </p:nvPicPr>
        <p:blipFill rotWithShape="1">
          <a:blip r:embed="rId4">
            <a:alphaModFix/>
          </a:blip>
          <a:srcRect b="9288"/>
          <a:stretch/>
        </p:blipFill>
        <p:spPr>
          <a:xfrm>
            <a:off x="7239000" y="2575475"/>
            <a:ext cx="3666501" cy="334222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3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>
            <a:spLocks noGrp="1"/>
          </p:cNvSpPr>
          <p:nvPr>
            <p:ph type="sldNum" idx="12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1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249416" y="260561"/>
            <a:ext cx="116931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3600"/>
              <a:t>TEAMS Captions</a:t>
            </a:r>
            <a:endParaRPr sz="3800"/>
          </a:p>
        </p:txBody>
      </p:sp>
      <p:sp>
        <p:nvSpPr>
          <p:cNvPr id="196" name="Google Shape;196;p25"/>
          <p:cNvSpPr txBox="1"/>
          <p:nvPr/>
        </p:nvSpPr>
        <p:spPr>
          <a:xfrm>
            <a:off x="609600" y="1131950"/>
            <a:ext cx="10635600" cy="2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76250" algn="l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900"/>
              <a:buChar char="•"/>
            </a:pPr>
            <a:r>
              <a:rPr lang="en-CA" sz="3600">
                <a:solidFill>
                  <a:schemeClr val="dk2"/>
                </a:solidFill>
              </a:rPr>
              <a:t>Start your TEAMS meeting → More → Settings → Accessibility → Captions → choose language → Confirm</a:t>
            </a:r>
            <a:endParaRPr sz="360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072C62"/>
              </a:solidFill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4563600" y="6350100"/>
            <a:ext cx="306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https://shorturl.at/fjoxZ</a:t>
            </a:r>
            <a:r>
              <a:rPr lang="en-CA" sz="2100">
                <a:solidFill>
                  <a:schemeClr val="dk2"/>
                </a:solidFill>
              </a:rPr>
              <a:t> </a:t>
            </a:r>
            <a:endParaRPr sz="2100">
              <a:solidFill>
                <a:schemeClr val="dk2"/>
              </a:solidFill>
            </a:endParaRPr>
          </a:p>
        </p:txBody>
      </p:sp>
      <p:pic>
        <p:nvPicPr>
          <p:cNvPr id="198" name="Google Shape;198;p25" descr="Image depicting how to access the Accessibility settings in Microsoft Tools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0250" y="3153351"/>
            <a:ext cx="3670901" cy="287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 descr="Image depicting how to enable captions on Microsoft Teams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9576" y="3372113"/>
            <a:ext cx="5744999" cy="2437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Resources</a:t>
            </a:r>
            <a:endParaRPr/>
          </a:p>
        </p:txBody>
      </p:sp>
      <p:sp>
        <p:nvSpPr>
          <p:cNvPr id="206" name="Google Shape;206;p28" descr="Massive Open Online Courses"/>
          <p:cNvSpPr txBox="1"/>
          <p:nvPr/>
        </p:nvSpPr>
        <p:spPr>
          <a:xfrm>
            <a:off x="1333500" y="1233768"/>
            <a:ext cx="9525000" cy="10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>
                <a:solidFill>
                  <a:srgbClr val="1F497D"/>
                </a:solidFill>
              </a:rPr>
              <a:t>MOOC: Basics of Inclusive Design for Online Education</a:t>
            </a:r>
            <a:r>
              <a:rPr lang="en-CA" sz="2900">
                <a:solidFill>
                  <a:srgbClr val="1F497D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CA" sz="2900" u="sng">
                <a:solidFill>
                  <a:schemeClr val="hlink"/>
                </a:solidFill>
                <a:hlinkClick r:id="rId3"/>
              </a:rPr>
              <a:t>https://www.coursera.org/learn/inclusive-design</a:t>
            </a:r>
            <a:endParaRPr sz="2900">
              <a:solidFill>
                <a:srgbClr val="1F497D"/>
              </a:solidFill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004550" y="3422550"/>
            <a:ext cx="10182900" cy="25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>
                <a:solidFill>
                  <a:srgbClr val="1F497D"/>
                </a:solidFill>
              </a:rPr>
              <a:t>Adaptech Research Network</a:t>
            </a:r>
            <a:endParaRPr sz="2900">
              <a:solidFill>
                <a:srgbClr val="1F497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 u="sng">
                <a:solidFill>
                  <a:schemeClr val="hlink"/>
                </a:solidFill>
                <a:hlinkClick r:id="rId4"/>
              </a:rPr>
              <a:t>www.adaptech.org</a:t>
            </a:r>
            <a:endParaRPr sz="2900" u="sng">
              <a:solidFill>
                <a:schemeClr val="hlink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>
                <a:solidFill>
                  <a:srgbClr val="1F497D"/>
                </a:solidFill>
              </a:rPr>
              <a:t>Giso Iravani-Manesh: giravanimanesh@dawsoncollege.qc.ca</a:t>
            </a:r>
            <a:endParaRPr sz="2900">
              <a:solidFill>
                <a:srgbClr val="1F497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>
                <a:solidFill>
                  <a:srgbClr val="1F497D"/>
                </a:solidFill>
              </a:rPr>
              <a:t>Alice Havel: ahavel@dawsoncollege.qc.ca</a:t>
            </a:r>
            <a:endParaRPr sz="2900">
              <a:solidFill>
                <a:srgbClr val="1F497D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2900">
                <a:solidFill>
                  <a:srgbClr val="1F497D"/>
                </a:solidFill>
              </a:rPr>
              <a:t>Catherine Fichten: catherine.fichten@mcgill.ca</a:t>
            </a:r>
            <a:endParaRPr sz="2900">
              <a:solidFill>
                <a:srgbClr val="002060"/>
              </a:solidFill>
            </a:endParaRPr>
          </a:p>
        </p:txBody>
      </p:sp>
      <p:pic>
        <p:nvPicPr>
          <p:cNvPr id="208" name="Google Shape;208;p28" descr="Decorative imag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22800" y="2668800"/>
            <a:ext cx="2665800" cy="152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 descr="Decorative imag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9286700" y="2668800"/>
            <a:ext cx="2665800" cy="152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5161b30869_0_2"/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5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25161b30869_0_2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Full Presentation</a:t>
            </a:r>
            <a:endParaRPr/>
          </a:p>
        </p:txBody>
      </p:sp>
      <p:sp>
        <p:nvSpPr>
          <p:cNvPr id="216" name="Google Shape;216;g25161b30869_0_2"/>
          <p:cNvSpPr txBox="1"/>
          <p:nvPr/>
        </p:nvSpPr>
        <p:spPr>
          <a:xfrm>
            <a:off x="3735750" y="4884475"/>
            <a:ext cx="4720500" cy="661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4300" b="1" u="sng">
                <a:solidFill>
                  <a:srgbClr val="1F497D"/>
                </a:solidFill>
              </a:rPr>
              <a:t>shorturl.at/abeS4</a:t>
            </a:r>
            <a:endParaRPr sz="4300" b="1" u="sng">
              <a:solidFill>
                <a:srgbClr val="1F497D"/>
              </a:solidFill>
            </a:endParaRPr>
          </a:p>
        </p:txBody>
      </p:sp>
      <p:pic>
        <p:nvPicPr>
          <p:cNvPr id="217" name="Google Shape;217;g25161b30869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938" y="1551626"/>
            <a:ext cx="3038126" cy="31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e">
  <a:themeElements>
    <a:clrScheme name="Custom 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</Words>
  <Application>Microsoft Office PowerPoint</Application>
  <PresentationFormat>Widescreen</PresentationFormat>
  <Paragraphs>117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Bookman Old Style</vt:lpstr>
      <vt:lpstr>Gill Sans</vt:lpstr>
      <vt:lpstr>Arial</vt:lpstr>
      <vt:lpstr>Office Theme</vt:lpstr>
      <vt:lpstr>Origine</vt:lpstr>
      <vt:lpstr>PowerPoint Presentation</vt:lpstr>
      <vt:lpstr>Influential Trends:  Information for Faculty Concerning Technologies for Students with Disabilities</vt:lpstr>
      <vt:lpstr>Who Are We?</vt:lpstr>
      <vt:lpstr>Word Documents</vt:lpstr>
      <vt:lpstr>PowerPoints</vt:lpstr>
      <vt:lpstr>Course Packs: AVOID!</vt:lpstr>
      <vt:lpstr>Make Sure Formats Are Accessible</vt:lpstr>
      <vt:lpstr>OCR PDF Documents</vt:lpstr>
      <vt:lpstr>Alt Text – Microsoft</vt:lpstr>
      <vt:lpstr>Alt Text - PDF</vt:lpstr>
      <vt:lpstr>Accessible Tables</vt:lpstr>
      <vt:lpstr>Zoom Captions</vt:lpstr>
      <vt:lpstr>TEAMS Captions</vt:lpstr>
      <vt:lpstr>Resources</vt:lpstr>
      <vt:lpstr>Full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Anick C. Legault</dc:creator>
  <cp:lastModifiedBy>Catherine S. Fichten, Dr.</cp:lastModifiedBy>
  <cp:revision>1</cp:revision>
  <dcterms:created xsi:type="dcterms:W3CDTF">2021-06-16T13:57:00Z</dcterms:created>
  <dcterms:modified xsi:type="dcterms:W3CDTF">2024-01-11T22:15:20Z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2021-06-16T00:00:00Z</vt:filetime>
  </property>
</Properties>
</file>