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13"/>
  </p:notesMasterIdLst>
  <p:handoutMasterIdLst>
    <p:handoutMasterId r:id="rId14"/>
  </p:handoutMasterIdLst>
  <p:sldIdLst>
    <p:sldId id="354" r:id="rId5"/>
    <p:sldId id="346" r:id="rId6"/>
    <p:sldId id="408" r:id="rId7"/>
    <p:sldId id="409" r:id="rId8"/>
    <p:sldId id="410" r:id="rId9"/>
    <p:sldId id="411" r:id="rId10"/>
    <p:sldId id="412" r:id="rId11"/>
    <p:sldId id="401" r:id="rId12"/>
  </p:sldIdLst>
  <p:sldSz cx="12192000" cy="6858000"/>
  <p:notesSz cx="7010400" cy="9296400"/>
  <p:defaultTextStyle>
    <a:defPPr>
      <a:defRPr lang="fr-CA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ick C. Legault" initials="ACL" lastIdx="1" clrIdx="0">
    <p:extLst>
      <p:ext uri="{19B8F6BF-5375-455C-9EA6-DF929625EA0E}">
        <p15:presenceInfo xmlns:p15="http://schemas.microsoft.com/office/powerpoint/2012/main" userId="S::aclegault@dawsoncollege.qc.ca::416d2180-729d-4e77-9aba-a16c56ca89a9" providerId="AD"/>
      </p:ext>
    </p:extLst>
  </p:cmAuthor>
  <p:cmAuthor id="2" name="Adaptech Research Network" initials="ARN" lastIdx="4" clrIdx="1">
    <p:extLst>
      <p:ext uri="{19B8F6BF-5375-455C-9EA6-DF929625EA0E}">
        <p15:presenceInfo xmlns:p15="http://schemas.microsoft.com/office/powerpoint/2012/main" userId="1d07d7e648b1b8db" providerId="Windows Live"/>
      </p:ext>
    </p:extLst>
  </p:cmAuthor>
  <p:cmAuthor id="3" name="Catherine S. Fichten, Dr." initials="CSFD" lastIdx="1" clrIdx="2">
    <p:extLst>
      <p:ext uri="{19B8F6BF-5375-455C-9EA6-DF929625EA0E}">
        <p15:presenceInfo xmlns:p15="http://schemas.microsoft.com/office/powerpoint/2012/main" userId="Catherine S. Fichten, Dr.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C91103"/>
    <a:srgbClr val="CC6600"/>
    <a:srgbClr val="CC9900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914" autoAdjust="0"/>
    <p:restoredTop sz="86461" autoAdjust="0"/>
  </p:normalViewPr>
  <p:slideViewPr>
    <p:cSldViewPr snapToGrid="0">
      <p:cViewPr varScale="1">
        <p:scale>
          <a:sx n="75" d="100"/>
          <a:sy n="75" d="100"/>
        </p:scale>
        <p:origin x="398" y="5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048" y="53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612" y="0"/>
            <a:ext cx="3038595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183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" y="8831584"/>
            <a:ext cx="3037401" cy="462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183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612" y="8831584"/>
            <a:ext cx="3038595" cy="462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94164601-6281-47D0-921F-0F42C8F89E2C}" type="slidenum">
              <a:rPr lang="fr-CA" altLang="fr-FR"/>
              <a:pPr>
                <a:defRPr/>
              </a:pPr>
              <a:t>‹#›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25011298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002" y="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405" y="4415791"/>
            <a:ext cx="5141597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noProof="0"/>
              <a:t>Cliquez pour modifier les styles du texte du masque</a:t>
            </a:r>
          </a:p>
          <a:p>
            <a:pPr lvl="1"/>
            <a:r>
              <a:rPr lang="fr-CA" noProof="0"/>
              <a:t>Deuxième niveau</a:t>
            </a:r>
          </a:p>
          <a:p>
            <a:pPr lvl="2"/>
            <a:r>
              <a:rPr lang="fr-CA" noProof="0"/>
              <a:t>Troisième niveau</a:t>
            </a:r>
          </a:p>
          <a:p>
            <a:pPr lvl="3"/>
            <a:r>
              <a:rPr lang="fr-CA" noProof="0"/>
              <a:t>Quatrième niveau</a:t>
            </a:r>
          </a:p>
          <a:p>
            <a:pPr lvl="4"/>
            <a:r>
              <a:rPr lang="fr-CA" noProof="0"/>
              <a:t>Cinquième niveau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883158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+mn-cs"/>
              </a:defRPr>
            </a:lvl1pPr>
          </a:lstStyle>
          <a:p>
            <a:pPr>
              <a:defRPr/>
            </a:pPr>
            <a:endParaRPr lang="fr-CA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002" y="8831580"/>
            <a:ext cx="3037401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1" tIns="46145" rIns="92291" bIns="4614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/>
            </a:lvl1pPr>
          </a:lstStyle>
          <a:p>
            <a:pPr>
              <a:defRPr/>
            </a:pPr>
            <a:fld id="{DAE4E70F-697E-4098-ACB2-62C4FAF0F957}" type="slidenum">
              <a:rPr lang="fr-CA" altLang="fr-FR"/>
              <a:pPr>
                <a:defRPr/>
              </a:pPr>
              <a:t>‹#›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18445531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76288" y="1200150"/>
            <a:ext cx="5762625" cy="3241675"/>
          </a:xfrm>
          <a:ln/>
        </p:spPr>
      </p:sp>
      <p:sp>
        <p:nvSpPr>
          <p:cNvPr id="921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  <p:sp>
        <p:nvSpPr>
          <p:cNvPr id="922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1pPr>
            <a:lvl2pPr marL="747059" indent="-287331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2pPr>
            <a:lvl3pPr marL="1149321" indent="-229865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3pPr>
            <a:lvl4pPr marL="1609049" indent="-229865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4pPr>
            <a:lvl5pPr marL="2068777" indent="-229865">
              <a:spcBef>
                <a:spcPct val="30000"/>
              </a:spcBef>
              <a:defRPr sz="1300">
                <a:solidFill>
                  <a:schemeClr val="tx1"/>
                </a:solidFill>
                <a:latin typeface="Times New Roman" pitchFamily="18" charset="0"/>
              </a:defRPr>
            </a:lvl5pPr>
            <a:lvl6pPr marL="2528506" indent="-22986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6pPr>
            <a:lvl7pPr marL="2988235" indent="-22986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7pPr>
            <a:lvl8pPr marL="3447963" indent="-22986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8pPr>
            <a:lvl9pPr marL="3907691" indent="-229865" eaLnBrk="0" fontAlgn="base" hangingPunct="0">
              <a:spcBef>
                <a:spcPct val="3000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</a:pPr>
            <a:fld id="{4B4DF015-394A-46E5-868F-5D363B8BD40C}" type="slidenum">
              <a:rPr lang="fr-CA" altLang="fr-FR" smtClean="0">
                <a:latin typeface="Tahoma" pitchFamily="34" charset="0"/>
              </a:rPr>
              <a:pPr>
                <a:spcBef>
                  <a:spcPct val="0"/>
                </a:spcBef>
              </a:pPr>
              <a:t>1</a:t>
            </a:fld>
            <a:endParaRPr lang="fr-CA" altLang="fr-FR">
              <a:latin typeface="Tahoma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4240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51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32485" lvl="1" indent="-363220"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 365</a:t>
            </a:r>
          </a:p>
          <a:p>
            <a:pPr marL="1289685" lvl="2" indent="-363220"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Accessibility checker/corrector, immersive reader, magnification</a:t>
            </a:r>
          </a:p>
          <a:p>
            <a:pPr marL="832485" lvl="1" indent="-363220"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Adobe Acrobat Pro</a:t>
            </a:r>
          </a:p>
          <a:p>
            <a:pPr marL="1289685" lvl="2" indent="-363220">
              <a:spcBef>
                <a:spcPts val="6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OCR, keyboard alternative to a mouse, high contrast 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489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75285" indent="-363220"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 365</a:t>
            </a:r>
          </a:p>
          <a:p>
            <a:pPr marL="832485" lvl="1" indent="-363220">
              <a:spcBef>
                <a:spcPts val="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Text-to-speech, dictation, word prediction 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7429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75285" marR="0" lvl="0" indent="-363220" algn="l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  <a:defRPr/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Digital ≠ accessible</a:t>
            </a:r>
          </a:p>
          <a:p>
            <a:pPr marL="375285" indent="-363220">
              <a:spcBef>
                <a:spcPts val="5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endParaRPr lang="en-US" sz="20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75285" indent="-363220">
              <a:spcBef>
                <a:spcPts val="5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analysis software, peer reviewed journal databases</a:t>
            </a:r>
          </a:p>
          <a:p>
            <a:pPr marL="832485" lvl="1" indent="-363220">
              <a:spcBef>
                <a:spcPts val="5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Incompatible with students’ AT</a:t>
            </a:r>
          </a:p>
          <a:p>
            <a:pPr marL="832485" lvl="1" indent="-363220">
              <a:spcBef>
                <a:spcPts val="5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Problems for STEM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3217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 and augmented reality, the metaverse</a:t>
            </a:r>
          </a:p>
          <a:p>
            <a:pPr marL="832485" lvl="1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 of chemistry labs 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 glasses</a:t>
            </a:r>
          </a:p>
          <a:p>
            <a:pPr marL="832485" lvl="1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Cameras, headphones, &amp; heads-up, text, sign language displays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729408-29BC-4338-B6E5-A4E428E05BD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5982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E4E70F-697E-4098-ACB2-62C4FAF0F957}" type="slidenum">
              <a:rPr lang="fr-CA" altLang="fr-FR" smtClean="0"/>
              <a:pPr>
                <a:defRPr/>
              </a:pPr>
              <a:t>8</a:t>
            </a:fld>
            <a:endParaRPr lang="fr-CA" altLang="fr-FR" dirty="0"/>
          </a:p>
        </p:txBody>
      </p:sp>
    </p:spTree>
    <p:extLst>
      <p:ext uri="{BB962C8B-B14F-4D97-AF65-F5344CB8AC3E}">
        <p14:creationId xmlns:p14="http://schemas.microsoft.com/office/powerpoint/2010/main" val="4270974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119717" y="3648080"/>
            <a:ext cx="10447867" cy="1279525"/>
          </a:xfrm>
          <a:prstGeom prst="rect">
            <a:avLst/>
          </a:prstGeom>
          <a:noFill/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2400" dirty="0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1120215" y="3648074"/>
            <a:ext cx="10448392" cy="1228726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120217" y="5034508"/>
            <a:ext cx="10448393" cy="685800"/>
          </a:xfrm>
          <a:ln>
            <a:noFill/>
          </a:ln>
        </p:spPr>
        <p:txBody>
          <a:bodyPr/>
          <a:lstStyle>
            <a:lvl1pPr marL="0" indent="0" algn="r">
              <a:buNone/>
              <a:defRPr sz="20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189" indent="0" algn="ctr">
              <a:buNone/>
            </a:lvl2pPr>
            <a:lvl3pPr marL="914377" indent="0" algn="ctr">
              <a:buNone/>
            </a:lvl3pPr>
            <a:lvl4pPr marL="1371566" indent="0" algn="ctr">
              <a:buNone/>
            </a:lvl4pPr>
            <a:lvl5pPr marL="1828754" indent="0" algn="ctr">
              <a:buNone/>
            </a:lvl5pPr>
            <a:lvl6pPr marL="2285943" indent="0" algn="ctr">
              <a:buNone/>
            </a:lvl6pPr>
            <a:lvl7pPr marL="2743131" indent="0" algn="ctr">
              <a:buNone/>
            </a:lvl7pPr>
            <a:lvl8pPr marL="3200320" indent="0" algn="ctr">
              <a:buNone/>
            </a:lvl8pPr>
            <a:lvl9pPr marL="3657509" indent="0" algn="ctr">
              <a:buNone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5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8534400" y="6354763"/>
            <a:ext cx="3048000" cy="366712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0372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effectLst/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609600" y="1268760"/>
            <a:ext cx="10972800" cy="4888200"/>
          </a:xfrm>
        </p:spPr>
        <p:txBody>
          <a:bodyPr/>
          <a:lstStyle>
            <a:lvl1pPr marL="361942" indent="-361942">
              <a:buSzPct val="110000"/>
              <a:defRPr/>
            </a:lvl1pPr>
            <a:lvl2pPr marL="628635" indent="-354004">
              <a:buSzPct val="110000"/>
              <a:defRPr sz="3200"/>
            </a:lvl2pPr>
            <a:lvl3pPr marL="895328" indent="-301618">
              <a:buSzPct val="110000"/>
              <a:defRPr sz="2800"/>
            </a:lvl3pPr>
            <a:lvl4pPr marL="1162022" indent="-293681">
              <a:buSzPct val="110000"/>
              <a:defRPr sz="2400"/>
            </a:lvl4pPr>
            <a:lvl5pPr marL="1438239" indent="-295267">
              <a:buSzPct val="110000"/>
              <a:defRPr sz="2000"/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1"/>
          </p:nvPr>
        </p:nvSpPr>
        <p:spPr>
          <a:xfrm>
            <a:off x="11506200" y="6353180"/>
            <a:ext cx="685800" cy="3857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6281582-CF13-4328-AE52-164E8406DB8F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4D1017-E43F-9E7F-D327-8D7223C7DCB5}"/>
              </a:ext>
            </a:extLst>
          </p:cNvPr>
          <p:cNvSpPr txBox="1"/>
          <p:nvPr userDrawn="1"/>
        </p:nvSpPr>
        <p:spPr>
          <a:xfrm>
            <a:off x="4062548" y="6262135"/>
            <a:ext cx="4066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33CC"/>
                </a:solidFill>
              </a:rPr>
              <a:t>http://www.adaptech.org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B644A5-9080-062A-4DA7-5B5E398749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003" y="6262135"/>
            <a:ext cx="460052" cy="51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175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7B59F-D63B-4DF2-8647-20A8DA6F981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23392" y="332111"/>
            <a:ext cx="109728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Modifiez le style du titre</a:t>
            </a:r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99505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152402"/>
            <a:ext cx="10972800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  <a:endParaRPr lang="en-US" altLang="fr-FR"/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533400" y="1177863"/>
            <a:ext cx="10972800" cy="4789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dirty="0"/>
              <a:t>Modifiez les styles du texte du masque</a:t>
            </a:r>
          </a:p>
          <a:p>
            <a:pPr lvl="1"/>
            <a:r>
              <a:rPr lang="fr-FR" altLang="fr-FR" dirty="0"/>
              <a:t>Deuxième niveau</a:t>
            </a:r>
          </a:p>
          <a:p>
            <a:pPr lvl="2"/>
            <a:r>
              <a:rPr lang="fr-FR" altLang="fr-FR" dirty="0"/>
              <a:t>Troisième niveau</a:t>
            </a:r>
          </a:p>
          <a:p>
            <a:pPr lvl="3"/>
            <a:r>
              <a:rPr lang="fr-FR" altLang="fr-FR" dirty="0"/>
              <a:t>Quatrième niveau</a:t>
            </a:r>
          </a:p>
          <a:p>
            <a:pPr lvl="4"/>
            <a:r>
              <a:rPr lang="fr-FR" altLang="fr-FR" dirty="0"/>
              <a:t>Cinquième niveau</a:t>
            </a:r>
            <a:endParaRPr lang="en-US" alt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864704" y="6356355"/>
            <a:ext cx="10546241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1506200" y="6469068"/>
            <a:ext cx="685800" cy="2698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>
                <a:solidFill>
                  <a:srgbClr val="0033CC"/>
                </a:solidFill>
                <a:latin typeface="Arial" charset="0"/>
              </a:defRPr>
            </a:lvl1pPr>
          </a:lstStyle>
          <a:p>
            <a:pPr>
              <a:defRPr/>
            </a:pPr>
            <a:fld id="{72234017-407F-42B7-9DEE-7B59F45BBA7E}" type="slidenum">
              <a:rPr lang="fr-FR" altLang="fr-FR"/>
              <a:pPr>
                <a:defRPr/>
              </a:pPr>
              <a:t>‹#›</a:t>
            </a:fld>
            <a:endParaRPr lang="fr-FR" altLang="fr-FR" dirty="0"/>
          </a:p>
        </p:txBody>
      </p:sp>
      <p:sp>
        <p:nvSpPr>
          <p:cNvPr id="1031" name="Connecteur droit 27"/>
          <p:cNvSpPr>
            <a:spLocks noChangeShapeType="1"/>
          </p:cNvSpPr>
          <p:nvPr/>
        </p:nvSpPr>
        <p:spPr bwMode="auto">
          <a:xfrm>
            <a:off x="609600" y="6198503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hangingPunct="1">
              <a:defRPr/>
            </a:pPr>
            <a:endParaRPr lang="en-US" sz="2400" dirty="0">
              <a:ln>
                <a:solidFill>
                  <a:schemeClr val="tx1"/>
                </a:solidFill>
                <a:prstDash val="solid"/>
              </a:ln>
            </a:endParaRPr>
          </a:p>
        </p:txBody>
      </p:sp>
      <p:sp>
        <p:nvSpPr>
          <p:cNvPr id="1032" name="Connecteur droit 28"/>
          <p:cNvSpPr>
            <a:spLocks noChangeShapeType="1"/>
          </p:cNvSpPr>
          <p:nvPr userDrawn="1"/>
        </p:nvSpPr>
        <p:spPr bwMode="auto">
          <a:xfrm>
            <a:off x="609600" y="1125538"/>
            <a:ext cx="109728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sz="24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8" r:id="rId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0033C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33CC"/>
          </a:solidFill>
          <a:latin typeface="Arial" charset="0"/>
          <a:cs typeface="Arial" charset="0"/>
        </a:defRPr>
      </a:lvl5pPr>
      <a:lvl6pPr marL="457189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6pPr>
      <a:lvl7pPr marL="914377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7pPr>
      <a:lvl8pPr marL="1371566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8pPr>
      <a:lvl9pPr marL="1828754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Bookman Old Style" pitchFamily="18" charset="0"/>
        </a:defRPr>
      </a:lvl9pPr>
    </p:titleStyle>
    <p:bodyStyle>
      <a:lvl1pPr marL="357179" indent="-357179" algn="l" rtl="0" eaLnBrk="0" fontAlgn="base" hangingPunct="0">
        <a:spcBef>
          <a:spcPts val="6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6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22284" indent="-347654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4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1677" indent="-307967" algn="l" rtl="0" eaLnBrk="0" fontAlgn="base" hangingPunct="0">
        <a:spcBef>
          <a:spcPts val="5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2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66784" indent="-298443" algn="l" rtl="0" eaLnBrk="0" fontAlgn="base" hangingPunct="0">
        <a:spcBef>
          <a:spcPts val="4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30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31890" indent="-288918" algn="l" rtl="0" eaLnBrk="0" fontAlgn="base" hangingPunct="0">
        <a:spcBef>
          <a:spcPts val="300"/>
        </a:spcBef>
        <a:spcAft>
          <a:spcPct val="0"/>
        </a:spcAft>
        <a:buClr>
          <a:srgbClr val="0033CC"/>
        </a:buClr>
        <a:buSzPct val="110000"/>
        <a:buFont typeface="Arial" charset="0"/>
        <a:buChar char="•"/>
        <a:defRPr sz="2800" kern="1200">
          <a:solidFill>
            <a:srgbClr val="072C6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645879" indent="-182875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754" indent="-182875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30" indent="-182875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05" indent="-182875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aptech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daptech.org/" TargetMode="External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infirmiers.com/etudiants-en-ifsi/la-formation-en-ifsi/le-diplome-etat-infirmier-de-validation-des-ue-rattrapages-resultats.html" TargetMode="External"/><Relationship Id="rId5" Type="http://schemas.openxmlformats.org/officeDocument/2006/relationships/image" Target="../media/image13.jpeg"/><Relationship Id="rId4" Type="http://schemas.openxmlformats.org/officeDocument/2006/relationships/hyperlink" Target="mailto:catherine.fichten@mcgill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60218" y="476673"/>
            <a:ext cx="11425382" cy="221297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b="0" dirty="0">
                <a:solidFill>
                  <a:srgbClr val="0033CC"/>
                </a:solidFill>
                <a:effectLst/>
              </a:rPr>
              <a:t>Influential Trends Related to Emerging Technologies and Digital Accessibility for </a:t>
            </a:r>
            <a:br>
              <a:rPr lang="en-US" sz="4000" b="0" dirty="0">
                <a:solidFill>
                  <a:srgbClr val="0033CC"/>
                </a:solidFill>
                <a:effectLst/>
              </a:rPr>
            </a:br>
            <a:r>
              <a:rPr lang="en-US" sz="4000" b="0" dirty="0">
                <a:solidFill>
                  <a:srgbClr val="0033CC"/>
                </a:solidFill>
                <a:effectLst/>
              </a:rPr>
              <a:t>Post-Secondary Students with Disabilities</a:t>
            </a:r>
          </a:p>
        </p:txBody>
      </p:sp>
      <p:sp>
        <p:nvSpPr>
          <p:cNvPr id="7" name="object 4" descr="Authors">
            <a:extLst>
              <a:ext uri="{FF2B5EF4-FFF2-40B4-BE49-F238E27FC236}">
                <a16:creationId xmlns:a16="http://schemas.microsoft.com/office/drawing/2014/main" id="{63B09A1F-0D22-99C1-D055-5328982A09F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360218" y="3257531"/>
            <a:ext cx="11923394" cy="2923877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52095" marR="5080" indent="-3810" algn="ctr">
              <a:lnSpc>
                <a:spcPts val="4000"/>
              </a:lnSpc>
              <a:spcBef>
                <a:spcPts val="500"/>
              </a:spcBef>
            </a:pPr>
            <a:r>
              <a:rPr lang="en-US" sz="3600" spc="-5" dirty="0">
                <a:solidFill>
                  <a:srgbClr val="0033CC"/>
                </a:solidFill>
                <a:latin typeface="Arial"/>
                <a:cs typeface="Arial"/>
              </a:rPr>
              <a:t>Catherine Fichten and Members of the  </a:t>
            </a:r>
            <a:endParaRPr lang="en-CA" sz="3600" dirty="0">
              <a:solidFill>
                <a:srgbClr val="0033CC"/>
              </a:solidFill>
              <a:latin typeface="Arial"/>
              <a:cs typeface="Arial"/>
            </a:endParaRPr>
          </a:p>
          <a:p>
            <a:pPr marL="252095" marR="5080" indent="-3810" algn="ctr">
              <a:lnSpc>
                <a:spcPts val="4000"/>
              </a:lnSpc>
              <a:spcBef>
                <a:spcPts val="500"/>
              </a:spcBef>
            </a:pPr>
            <a:r>
              <a:rPr sz="3600" spc="-5" dirty="0">
                <a:solidFill>
                  <a:srgbClr val="0033CC"/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Adaptech Research Network</a:t>
            </a:r>
            <a:endParaRPr sz="3600" spc="-5" dirty="0">
              <a:solidFill>
                <a:srgbClr val="0033CC"/>
              </a:solidFill>
              <a:latin typeface="Arial"/>
              <a:cs typeface="Arial"/>
            </a:endParaRPr>
          </a:p>
          <a:p>
            <a:pPr marR="381635" algn="ctr">
              <a:lnSpc>
                <a:spcPct val="100000"/>
              </a:lnSpc>
              <a:spcBef>
                <a:spcPts val="1585"/>
              </a:spcBef>
            </a:pPr>
            <a:r>
              <a:rPr lang="en-US" sz="2500" spc="35" dirty="0">
                <a:solidFill>
                  <a:srgbClr val="0033CC"/>
                </a:solidFill>
                <a:latin typeface="Arial"/>
                <a:cs typeface="Arial"/>
              </a:rPr>
              <a:t>National Dialogues and Action for Inclusive Higher Education and Communities </a:t>
            </a:r>
          </a:p>
          <a:p>
            <a:pPr marR="381635" algn="ctr">
              <a:lnSpc>
                <a:spcPct val="100000"/>
              </a:lnSpc>
              <a:spcBef>
                <a:spcPts val="1585"/>
              </a:spcBef>
            </a:pPr>
            <a:r>
              <a:rPr lang="en-US" sz="2400" spc="35" dirty="0">
                <a:solidFill>
                  <a:srgbClr val="0033CC"/>
                </a:solidFill>
                <a:latin typeface="Arial"/>
                <a:cs typeface="Arial"/>
              </a:rPr>
              <a:t>December 2, 2022</a:t>
            </a:r>
            <a:endParaRPr lang="en-CA" sz="2400" spc="35" dirty="0">
              <a:solidFill>
                <a:srgbClr val="0033CC"/>
              </a:solidFill>
              <a:latin typeface="Arial"/>
              <a:cs typeface="Arial"/>
            </a:endParaRPr>
          </a:p>
          <a:p>
            <a:pPr marR="381635" algn="ctr">
              <a:lnSpc>
                <a:spcPct val="100000"/>
              </a:lnSpc>
              <a:spcBef>
                <a:spcPts val="1585"/>
              </a:spcBef>
            </a:pPr>
            <a:endParaRPr sz="2600" dirty="0">
              <a:latin typeface="Arial"/>
              <a:cs typeface="Arial"/>
            </a:endParaRPr>
          </a:p>
        </p:txBody>
      </p:sp>
      <p:sp>
        <p:nvSpPr>
          <p:cNvPr id="4101" name="Connecteur droit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ShapeType="1"/>
          </p:cNvSpPr>
          <p:nvPr/>
        </p:nvSpPr>
        <p:spPr bwMode="auto">
          <a:xfrm>
            <a:off x="1981200" y="2708920"/>
            <a:ext cx="8229600" cy="0"/>
          </a:xfrm>
          <a:prstGeom prst="line">
            <a:avLst/>
          </a:prstGeom>
          <a:noFill/>
          <a:ln w="19050" algn="ctr">
            <a:solidFill>
              <a:srgbClr val="00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1" name="Picture 2" descr="Attribution - Non Commercia l- No Derivatives 4.0 Internationa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9553" y="6115126"/>
            <a:ext cx="801064" cy="27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Logo of Dawson College">
            <a:extLst>
              <a:ext uri="{FF2B5EF4-FFF2-40B4-BE49-F238E27FC236}">
                <a16:creationId xmlns:a16="http://schemas.microsoft.com/office/drawing/2014/main" id="{32EDF248-DF6A-01D5-154F-6DCE0A5096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79" y="5797049"/>
            <a:ext cx="567559" cy="631477"/>
          </a:xfrm>
          <a:prstGeom prst="rect">
            <a:avLst/>
          </a:prstGeom>
        </p:spPr>
      </p:pic>
      <p:pic>
        <p:nvPicPr>
          <p:cNvPr id="16" name="Picture 15" descr="Logo of Dawson College">
            <a:extLst>
              <a:ext uri="{FF2B5EF4-FFF2-40B4-BE49-F238E27FC236}">
                <a16:creationId xmlns:a16="http://schemas.microsoft.com/office/drawing/2014/main" id="{AE702045-8CF7-4009-243E-8BA33BC91B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00745" y="5981491"/>
            <a:ext cx="1291776" cy="39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583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5C8DBC-6B3D-4841-9E11-396EFEA57B4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2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5A5FA5-84CB-4555-B0AE-FE5D7C129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603" y="299952"/>
            <a:ext cx="10932795" cy="615553"/>
          </a:xfrm>
        </p:spPr>
        <p:txBody>
          <a:bodyPr/>
          <a:lstStyle/>
          <a:p>
            <a:pPr algn="ctr"/>
            <a:r>
              <a:rPr lang="en-CA" dirty="0"/>
              <a:t>Who Are We?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D2F79-5719-4C9C-9C18-70EB849FF2E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3138" y="1335628"/>
            <a:ext cx="11432947" cy="4653692"/>
          </a:xfrm>
        </p:spPr>
        <p:txBody>
          <a:bodyPr/>
          <a:lstStyle/>
          <a:p>
            <a:pPr marL="355600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kern="1200" dirty="0">
                <a:solidFill>
                  <a:schemeClr val="bg2">
                    <a:lumMod val="25000"/>
                  </a:schemeClr>
                </a:solidFill>
              </a:rPr>
              <a:t>The Adaptech Research Network</a:t>
            </a:r>
          </a:p>
          <a:p>
            <a:pPr marL="812800" lvl="1" indent="-355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sz="3100" kern="1200" dirty="0">
                <a:solidFill>
                  <a:schemeClr val="bg2">
                    <a:lumMod val="25000"/>
                  </a:schemeClr>
                </a:solidFill>
              </a:rPr>
              <a:t>Team: faculty, students, researchers</a:t>
            </a:r>
            <a:r>
              <a:rPr lang="en-CA" sz="3100" dirty="0">
                <a:solidFill>
                  <a:schemeClr val="bg2">
                    <a:lumMod val="25000"/>
                  </a:schemeClr>
                </a:solidFill>
              </a:rPr>
              <a:t>, service providers </a:t>
            </a:r>
            <a:endParaRPr lang="en-CA" sz="3100" kern="1200" dirty="0">
              <a:solidFill>
                <a:schemeClr val="bg2">
                  <a:lumMod val="25000"/>
                </a:schemeClr>
              </a:solidFill>
            </a:endParaRPr>
          </a:p>
          <a:p>
            <a:pPr marL="812800" lvl="1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CA" sz="2900" kern="1200" dirty="0">
                <a:solidFill>
                  <a:schemeClr val="bg2">
                    <a:lumMod val="25000"/>
                  </a:schemeClr>
                </a:solidFill>
              </a:rPr>
              <a:t>Research on post-secondary students with &amp; without disabilities</a:t>
            </a:r>
          </a:p>
          <a:p>
            <a:pPr marL="812800" lvl="1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US" sz="3100" kern="1200" dirty="0">
                <a:solidFill>
                  <a:schemeClr val="bg2">
                    <a:lumMod val="25000"/>
                  </a:schemeClr>
                </a:solidFill>
              </a:rPr>
              <a:t>Focus on technologies</a:t>
            </a:r>
          </a:p>
          <a:p>
            <a:pPr marL="812800" lvl="1" indent="-355600" algn="l" rtl="0">
              <a:spcBef>
                <a:spcPts val="1200"/>
              </a:spcBef>
              <a:buClr>
                <a:srgbClr val="0033CC"/>
              </a:buClr>
              <a:buFont typeface="Arial" panose="020B0604020202020204" pitchFamily="34" charset="0"/>
              <a:buChar char="•"/>
            </a:pPr>
            <a:r>
              <a:rPr lang="en-US" sz="3100" kern="1200" dirty="0">
                <a:solidFill>
                  <a:schemeClr val="bg2">
                    <a:lumMod val="25000"/>
                  </a:schemeClr>
                </a:solidFill>
              </a:rPr>
              <a:t>Based at Dawson College</a:t>
            </a:r>
          </a:p>
          <a:p>
            <a:pPr marL="546107" indent="-355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CA" dirty="0">
                <a:solidFill>
                  <a:schemeClr val="bg2">
                    <a:lumMod val="25000"/>
                  </a:schemeClr>
                </a:solidFill>
              </a:rPr>
              <a:t>Goals today</a:t>
            </a:r>
          </a:p>
          <a:p>
            <a:pPr marL="812800" lvl="1" indent="-3556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3100" dirty="0">
                <a:solidFill>
                  <a:schemeClr val="bg2">
                    <a:lumMod val="25000"/>
                  </a:schemeClr>
                </a:solidFill>
              </a:rPr>
              <a:t>Reflect on tech changes in the past decade </a:t>
            </a:r>
          </a:p>
        </p:txBody>
      </p:sp>
      <p:pic>
        <p:nvPicPr>
          <p:cNvPr id="5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9623" y="3205480"/>
            <a:ext cx="3152775" cy="2098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311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3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040" y="321626"/>
            <a:ext cx="11805920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pc="-10" dirty="0"/>
              <a:t>Who are the Students with Disabilities in 2022?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386080" y="1210003"/>
            <a:ext cx="11805920" cy="4667303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447675" lvl="1" indent="-35560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Self-reported disability: 11%-25% of students </a:t>
            </a:r>
          </a:p>
          <a:p>
            <a:pPr marL="447675" lvl="1" indent="-35560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 with “non-visible” disabilities </a:t>
            </a:r>
          </a:p>
          <a:p>
            <a:pPr marL="904875" lvl="3" indent="-35560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Attention deficit hyperactivity disorder 39%</a:t>
            </a:r>
          </a:p>
          <a:p>
            <a:pPr marL="904875" lvl="3" indent="-35560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Mental health related disabilities 16%</a:t>
            </a:r>
          </a:p>
          <a:p>
            <a:pPr marL="904875" lvl="3" indent="-35560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 disabilities 12%</a:t>
            </a:r>
          </a:p>
          <a:p>
            <a:pPr marL="549275" lvl="3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tabLst>
                <a:tab pos="375920" algn="l"/>
              </a:tabLst>
            </a:pPr>
            <a:endParaRPr lang="en-US" sz="32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7675" lvl="1" indent="-355600">
              <a:spcBef>
                <a:spcPts val="1200"/>
              </a:spcBef>
              <a:spcAft>
                <a:spcPts val="400"/>
              </a:spcAf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≈ 2/3 not registered with campus access services </a:t>
            </a:r>
          </a:p>
        </p:txBody>
      </p:sp>
      <p:pic>
        <p:nvPicPr>
          <p:cNvPr id="6" name="Picture 5" descr="From AQICESH 2021: Percentage of students with different types of disabilities. ">
            <a:extLst>
              <a:ext uri="{FF2B5EF4-FFF2-40B4-BE49-F238E27FC236}">
                <a16:creationId xmlns:a16="http://schemas.microsoft.com/office/drawing/2014/main" id="{E7810497-10E7-8465-B00D-347541494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6939" y="1848669"/>
            <a:ext cx="3002656" cy="3389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3130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4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33413" y="-107427"/>
            <a:ext cx="10721975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pc="-10" dirty="0"/>
              <a:t>Impact &amp; Evolution of the Accessibility of General Use Technologies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314959" y="1135862"/>
            <a:ext cx="12107499" cy="3959417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Built-in accessibility features</a:t>
            </a:r>
          </a:p>
          <a:p>
            <a:pPr marL="832485" lvl="1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Harness potential of general use tech as AT for all students</a:t>
            </a:r>
          </a:p>
          <a:p>
            <a:pPr marL="832485" lvl="1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 365</a:t>
            </a:r>
          </a:p>
          <a:p>
            <a:pPr marL="832485" lvl="1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Adobe Acrobat Pro</a:t>
            </a:r>
          </a:p>
          <a:p>
            <a:pPr marL="832485" lvl="1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Proliferation of audiobooks, EPUB </a:t>
            </a:r>
          </a:p>
          <a:p>
            <a:pPr marL="832485" lvl="1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Mobile technologies </a:t>
            </a:r>
            <a:endParaRPr sz="3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FE3622-1963-7DCB-3833-1E4E2F35B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2702" y="2793226"/>
            <a:ext cx="3154211" cy="292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472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5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011" y="-33284"/>
            <a:ext cx="10721975" cy="12432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pc="-10" dirty="0"/>
              <a:t>Increasing Use of Artificial Intelligence (AI) in General Use Technologies </a:t>
            </a:r>
            <a:endParaRPr spc="-10" dirty="0"/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BDCB909A-B486-CEE3-602E-E34CAB6B7365}"/>
              </a:ext>
            </a:extLst>
          </p:cNvPr>
          <p:cNvSpPr txBox="1"/>
          <p:nvPr/>
        </p:nvSpPr>
        <p:spPr>
          <a:xfrm>
            <a:off x="508000" y="1210005"/>
            <a:ext cx="11805920" cy="4205638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 captioning (</a:t>
            </a:r>
            <a:r>
              <a:rPr lang="en-US" sz="3600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craptions</a:t>
            </a: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 Zoom, TEAMS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Office 365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Voice search for search engines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Control of computer using voice commands (e.g., Siri)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Google Lens part of Google search on smartphone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 based psychological support apps</a:t>
            </a:r>
            <a:endParaRPr sz="3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9D9CB6F-8E90-A32F-CBE8-90BA11A29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9720" y="1806941"/>
            <a:ext cx="2522855" cy="16835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9957E0-C76B-F8DA-F5F3-261309975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802" y="4655799"/>
            <a:ext cx="1096900" cy="113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916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6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013" y="335406"/>
            <a:ext cx="1072197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pc="-10" dirty="0"/>
              <a:t>Continuing Barriers</a:t>
            </a:r>
            <a:endParaRPr spc="-10" dirty="0"/>
          </a:p>
        </p:txBody>
      </p:sp>
      <p:sp>
        <p:nvSpPr>
          <p:cNvPr id="3" name="object 3"/>
          <p:cNvSpPr txBox="1"/>
          <p:nvPr/>
        </p:nvSpPr>
        <p:spPr>
          <a:xfrm>
            <a:off x="597210" y="1441596"/>
            <a:ext cx="11805920" cy="3974806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analysis software, peer reviewed journal databases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Certain content difficult to access through audio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AT software &amp; hardware are still expensive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of academic evaluations can create barriers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3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Inaccessible documents &amp; coursepacks produced by faculty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French language software often not up-to-date</a:t>
            </a:r>
            <a:endParaRPr sz="3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889C4E7-3B1C-D8C7-98C9-1E65A04B9C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3375" y="2113155"/>
            <a:ext cx="1626220" cy="1561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3130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11712575" y="6398589"/>
            <a:ext cx="287020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>
                <a:solidFill>
                  <a:srgbClr val="0033CC"/>
                </a:solidFill>
                <a:latin typeface="Arial"/>
                <a:ea typeface="+mn-ea"/>
                <a:cs typeface="Arial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>
              <a:lnSpc>
                <a:spcPts val="1650"/>
              </a:lnSpc>
            </a:pPr>
            <a:fld id="{81D60167-4931-47E6-BA6A-407CBD079E47}" type="slidenum">
              <a:rPr lang="en-US" smtClean="0"/>
              <a:pPr marL="38100">
                <a:lnSpc>
                  <a:spcPts val="1650"/>
                </a:lnSpc>
              </a:pPr>
              <a:t>7</a:t>
            </a:fld>
            <a:endParaRPr dirty="0"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35013" y="335406"/>
            <a:ext cx="1072197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pc="-10" dirty="0"/>
              <a:t>Interesting Emerging Tech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6080" y="1120406"/>
            <a:ext cx="11805920" cy="4913525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 and augmented reality, the metaverse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Telecollaboration </a:t>
            </a:r>
          </a:p>
          <a:p>
            <a:pPr marL="832485" lvl="1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Remote access to real-world field trips etc.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 glasses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FontTx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Smart gloves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Indoor navigation</a:t>
            </a:r>
          </a:p>
          <a:p>
            <a:pPr marL="375285" indent="-363220">
              <a:spcBef>
                <a:spcPts val="1200"/>
              </a:spcBef>
              <a:spcAft>
                <a:spcPts val="0"/>
              </a:spcAft>
              <a:buClr>
                <a:srgbClr val="0033CC"/>
              </a:buClr>
              <a:buSzPct val="110000"/>
              <a:buChar char="•"/>
              <a:tabLst>
                <a:tab pos="375920" algn="l"/>
              </a:tabLst>
            </a:pPr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of robots in STEM</a:t>
            </a:r>
            <a:endParaRPr sz="36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E94148-C729-F526-C17B-C5A578A3C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522" y="3429000"/>
            <a:ext cx="4911863" cy="272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16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84EFA4-6303-5ECF-3174-D348AE1C1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7B59F-D63B-4DF2-8647-20A8DA6F981F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2122CB4-A86D-0880-B978-C0990AE8C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effectLst/>
              </a:rPr>
              <a:t>In Summary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2AE4641-4F73-1F93-436B-4E9A6076DD8E}"/>
              </a:ext>
            </a:extLst>
          </p:cNvPr>
          <p:cNvSpPr txBox="1">
            <a:spLocks/>
          </p:cNvSpPr>
          <p:nvPr/>
        </p:nvSpPr>
        <p:spPr>
          <a:xfrm>
            <a:off x="483976" y="1291062"/>
            <a:ext cx="11224047" cy="4888200"/>
          </a:xfrm>
          <a:prstGeom prst="rect">
            <a:avLst/>
          </a:prstGeom>
        </p:spPr>
        <p:txBody>
          <a:bodyPr/>
          <a:lstStyle>
            <a:lvl1pPr marL="357179" indent="-357179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6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22284" indent="-347654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4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01677" indent="-307967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2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166784" indent="-298443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30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431890" indent="-288918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33CC"/>
              </a:buClr>
              <a:buSzPct val="110000"/>
              <a:buFont typeface="Arial" charset="0"/>
              <a:buChar char="•"/>
              <a:defRPr sz="2800" kern="1200">
                <a:solidFill>
                  <a:srgbClr val="072C6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645879" indent="-182875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754" indent="-182875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30" indent="-182875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05" indent="-182875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1600"/>
              </a:spcBef>
            </a:pPr>
            <a:r>
              <a:rPr lang="en-US" sz="3600" dirty="0"/>
              <a:t>Many beneficial tech related changes</a:t>
            </a:r>
          </a:p>
          <a:p>
            <a:pPr lvl="1">
              <a:spcBef>
                <a:spcPts val="1600"/>
              </a:spcBef>
            </a:pPr>
            <a:r>
              <a:rPr lang="en-US" sz="3600" dirty="0"/>
              <a:t>Many barriers remain</a:t>
            </a:r>
          </a:p>
          <a:p>
            <a:pPr lvl="1">
              <a:spcBef>
                <a:spcPts val="1600"/>
              </a:spcBef>
            </a:pPr>
            <a:r>
              <a:rPr lang="en-US" sz="3600" dirty="0"/>
              <a:t>The future is exciting!</a:t>
            </a:r>
          </a:p>
          <a:p>
            <a:pPr lvl="1">
              <a:spcBef>
                <a:spcPts val="1600"/>
              </a:spcBef>
            </a:pPr>
            <a:endParaRPr lang="en-US" sz="3600" dirty="0"/>
          </a:p>
          <a:p>
            <a:pPr lvl="1">
              <a:spcBef>
                <a:spcPts val="1600"/>
              </a:spcBef>
            </a:pPr>
            <a:endParaRPr lang="en-US" sz="3600" dirty="0"/>
          </a:p>
          <a:p>
            <a:r>
              <a:rPr lang="en-CA" sz="3600" dirty="0"/>
              <a:t>Adaptech Research Network: </a:t>
            </a:r>
            <a:r>
              <a:rPr lang="en-CA" sz="3600" dirty="0">
                <a:hlinkClick r:id="rId3"/>
              </a:rPr>
              <a:t>www.adaptech.org</a:t>
            </a:r>
            <a:endParaRPr lang="en-CA" sz="3600" dirty="0"/>
          </a:p>
          <a:p>
            <a:r>
              <a:rPr lang="en-CA" sz="3600" dirty="0"/>
              <a:t>Catherine Fichten: </a:t>
            </a:r>
            <a:r>
              <a:rPr lang="en-CA" sz="3600" dirty="0">
                <a:hlinkClick r:id="rId4"/>
              </a:rPr>
              <a:t>catherine.fichten@mcgill.ca</a:t>
            </a:r>
            <a:r>
              <a:rPr lang="en-CA" sz="3600" dirty="0"/>
              <a:t> </a:t>
            </a:r>
          </a:p>
          <a:p>
            <a:pPr lvl="1">
              <a:spcBef>
                <a:spcPts val="1600"/>
              </a:spcBef>
            </a:pPr>
            <a:endParaRPr lang="en-US" sz="3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595DFF-C883-795A-6FF8-9E442B75A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2026826" y="3429000"/>
            <a:ext cx="2193003" cy="14523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233D241-437B-6F09-4862-54C872214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8561" y="2111409"/>
            <a:ext cx="4538653" cy="2170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9344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e">
  <a:themeElements>
    <a:clrScheme name="Custom 1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0000CC"/>
      </a:hlink>
      <a:folHlink>
        <a:srgbClr val="002060"/>
      </a:folHlink>
    </a:clrScheme>
    <a:fontScheme name="Origine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BEC438ED757447A57579AC5E5F1F0C" ma:contentTypeVersion="12" ma:contentTypeDescription="Create a new document." ma:contentTypeScope="" ma:versionID="ed44fe23b9abc7c5a786b7b835f2ba14">
  <xsd:schema xmlns:xsd="http://www.w3.org/2001/XMLSchema" xmlns:xs="http://www.w3.org/2001/XMLSchema" xmlns:p="http://schemas.microsoft.com/office/2006/metadata/properties" xmlns:ns3="fd79ccea-c56a-4b5a-a863-7af2507e7d95" xmlns:ns4="d1994694-7c99-4c82-a9b8-e1354ba12f8b" targetNamespace="http://schemas.microsoft.com/office/2006/metadata/properties" ma:root="true" ma:fieldsID="931a8fabbe48a0132cdf93644cb6d8f3" ns3:_="" ns4:_="">
    <xsd:import namespace="fd79ccea-c56a-4b5a-a863-7af2507e7d95"/>
    <xsd:import namespace="d1994694-7c99-4c82-a9b8-e1354ba12f8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79ccea-c56a-4b5a-a863-7af2507e7d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994694-7c99-4c82-a9b8-e1354ba12f8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3277AB8-3A45-4BDA-805B-04166E37748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E5F0A80-8836-4D10-AF9F-F911C8865F3A}">
  <ds:schemaRefs>
    <ds:schemaRef ds:uri="http://schemas.microsoft.com/office/2006/metadata/properties"/>
    <ds:schemaRef ds:uri="d1994694-7c99-4c82-a9b8-e1354ba12f8b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  <ds:schemaRef ds:uri="http://schemas.microsoft.com/office/2006/documentManagement/types"/>
    <ds:schemaRef ds:uri="fd79ccea-c56a-4b5a-a863-7af2507e7d95"/>
  </ds:schemaRefs>
</ds:datastoreItem>
</file>

<file path=customXml/itemProps3.xml><?xml version="1.0" encoding="utf-8"?>
<ds:datastoreItem xmlns:ds="http://schemas.openxmlformats.org/officeDocument/2006/customXml" ds:itemID="{9E4F0BE6-9EFA-4D47-A572-453078308A1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d79ccea-c56a-4b5a-a863-7af2507e7d95"/>
    <ds:schemaRef ds:uri="d1994694-7c99-4c82-a9b8-e1354ba12f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5574</TotalTime>
  <Words>418</Words>
  <Application>Microsoft Office PowerPoint</Application>
  <PresentationFormat>Widescreen</PresentationFormat>
  <Paragraphs>88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Bookman Old Style</vt:lpstr>
      <vt:lpstr>Gill Sans MT</vt:lpstr>
      <vt:lpstr>Tahoma</vt:lpstr>
      <vt:lpstr>Times New Roman</vt:lpstr>
      <vt:lpstr>Wingdings 3</vt:lpstr>
      <vt:lpstr>Origine</vt:lpstr>
      <vt:lpstr>Influential Trends Related to Emerging Technologies and Digital Accessibility for  Post-Secondary Students with Disabilities</vt:lpstr>
      <vt:lpstr>Who Are We?</vt:lpstr>
      <vt:lpstr>Who are the Students with Disabilities in 2022?</vt:lpstr>
      <vt:lpstr>Impact &amp; Evolution of the Accessibility of General Use Technologies</vt:lpstr>
      <vt:lpstr>Increasing Use of Artificial Intelligence (AI) in General Use Technologies </vt:lpstr>
      <vt:lpstr>Continuing Barriers</vt:lpstr>
      <vt:lpstr>Interesting Emerging Tech</vt:lpstr>
      <vt:lpstr>In 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Inclusive Design:  Making Face-to-face and Online Courses Accessible to ALL Students, with or Without Disabilities</dc:title>
  <dc:creator>Catherine</dc:creator>
  <cp:lastModifiedBy>Catherine S. Fichten, Dr.</cp:lastModifiedBy>
  <cp:revision>891</cp:revision>
  <cp:lastPrinted>2021-03-18T20:01:37Z</cp:lastPrinted>
  <dcterms:created xsi:type="dcterms:W3CDTF">2020-11-13T18:45:37Z</dcterms:created>
  <dcterms:modified xsi:type="dcterms:W3CDTF">2022-12-23T22:29:46Z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0x010100A0BEC438ED757447A57579AC5E5F1F0C</vt:lpwstr>
  </property>
</Properties>
</file>