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730" r:id="rId5"/>
  </p:sldMasterIdLst>
  <p:notesMasterIdLst>
    <p:notesMasterId r:id="rId7"/>
  </p:notesMasterIdLst>
  <p:sldIdLst>
    <p:sldId id="256" r:id="rId6"/>
  </p:sldIdLst>
  <p:sldSz cx="41148000" cy="41148000"/>
  <p:notesSz cx="6858000" cy="9144000"/>
  <p:defaultTextStyle>
    <a:defPPr>
      <a:defRPr lang="en-US"/>
    </a:defPPr>
    <a:lvl1pPr marL="0" algn="l" defTabSz="6316882" rtl="0" eaLnBrk="1" latinLnBrk="0" hangingPunct="1">
      <a:defRPr sz="12493" kern="1200">
        <a:solidFill>
          <a:schemeClr val="tx1"/>
        </a:solidFill>
        <a:latin typeface="+mn-lt"/>
        <a:ea typeface="+mn-ea"/>
        <a:cs typeface="+mn-cs"/>
      </a:defRPr>
    </a:lvl1pPr>
    <a:lvl2pPr marL="3158442" algn="l" defTabSz="6316882" rtl="0" eaLnBrk="1" latinLnBrk="0" hangingPunct="1">
      <a:defRPr sz="12493" kern="1200">
        <a:solidFill>
          <a:schemeClr val="tx1"/>
        </a:solidFill>
        <a:latin typeface="+mn-lt"/>
        <a:ea typeface="+mn-ea"/>
        <a:cs typeface="+mn-cs"/>
      </a:defRPr>
    </a:lvl2pPr>
    <a:lvl3pPr marL="6316882" algn="l" defTabSz="6316882" rtl="0" eaLnBrk="1" latinLnBrk="0" hangingPunct="1">
      <a:defRPr sz="12493" kern="1200">
        <a:solidFill>
          <a:schemeClr val="tx1"/>
        </a:solidFill>
        <a:latin typeface="+mn-lt"/>
        <a:ea typeface="+mn-ea"/>
        <a:cs typeface="+mn-cs"/>
      </a:defRPr>
    </a:lvl3pPr>
    <a:lvl4pPr marL="9475324" algn="l" defTabSz="6316882" rtl="0" eaLnBrk="1" latinLnBrk="0" hangingPunct="1">
      <a:defRPr sz="12493" kern="1200">
        <a:solidFill>
          <a:schemeClr val="tx1"/>
        </a:solidFill>
        <a:latin typeface="+mn-lt"/>
        <a:ea typeface="+mn-ea"/>
        <a:cs typeface="+mn-cs"/>
      </a:defRPr>
    </a:lvl4pPr>
    <a:lvl5pPr marL="12633764" algn="l" defTabSz="6316882" rtl="0" eaLnBrk="1" latinLnBrk="0" hangingPunct="1">
      <a:defRPr sz="12493" kern="1200">
        <a:solidFill>
          <a:schemeClr val="tx1"/>
        </a:solidFill>
        <a:latin typeface="+mn-lt"/>
        <a:ea typeface="+mn-ea"/>
        <a:cs typeface="+mn-cs"/>
      </a:defRPr>
    </a:lvl5pPr>
    <a:lvl6pPr marL="15792206" algn="l" defTabSz="6316882" rtl="0" eaLnBrk="1" latinLnBrk="0" hangingPunct="1">
      <a:defRPr sz="12493" kern="1200">
        <a:solidFill>
          <a:schemeClr val="tx1"/>
        </a:solidFill>
        <a:latin typeface="+mn-lt"/>
        <a:ea typeface="+mn-ea"/>
        <a:cs typeface="+mn-cs"/>
      </a:defRPr>
    </a:lvl6pPr>
    <a:lvl7pPr marL="18950647" algn="l" defTabSz="6316882" rtl="0" eaLnBrk="1" latinLnBrk="0" hangingPunct="1">
      <a:defRPr sz="12493" kern="1200">
        <a:solidFill>
          <a:schemeClr val="tx1"/>
        </a:solidFill>
        <a:latin typeface="+mn-lt"/>
        <a:ea typeface="+mn-ea"/>
        <a:cs typeface="+mn-cs"/>
      </a:defRPr>
    </a:lvl7pPr>
    <a:lvl8pPr marL="22109089" algn="l" defTabSz="6316882" rtl="0" eaLnBrk="1" latinLnBrk="0" hangingPunct="1">
      <a:defRPr sz="12493" kern="1200">
        <a:solidFill>
          <a:schemeClr val="tx1"/>
        </a:solidFill>
        <a:latin typeface="+mn-lt"/>
        <a:ea typeface="+mn-ea"/>
        <a:cs typeface="+mn-cs"/>
      </a:defRPr>
    </a:lvl8pPr>
    <a:lvl9pPr marL="25267529" algn="l" defTabSz="6316882" rtl="0" eaLnBrk="1" latinLnBrk="0" hangingPunct="1">
      <a:defRPr sz="1249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0" userDrawn="1">
          <p15:clr>
            <a:srgbClr val="A4A3A4"/>
          </p15:clr>
        </p15:guide>
        <p15:guide id="2" pos="129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6"/>
    <a:srgbClr val="D92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62" autoAdjust="0"/>
    <p:restoredTop sz="76078" autoAdjust="0"/>
  </p:normalViewPr>
  <p:slideViewPr>
    <p:cSldViewPr>
      <p:cViewPr varScale="1">
        <p:scale>
          <a:sx n="14" d="100"/>
          <a:sy n="14" d="100"/>
        </p:scale>
        <p:origin x="2410" y="221"/>
      </p:cViewPr>
      <p:guideLst>
        <p:guide orient="horz" pos="12960"/>
        <p:guide pos="1296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CA" sz="2400" b="1" dirty="0">
                <a:solidFill>
                  <a:schemeClr val="tx1"/>
                </a:solidFill>
              </a:rPr>
              <a:t>La</a:t>
            </a:r>
            <a:r>
              <a:rPr lang="en-CA" sz="2400" b="1" baseline="0" dirty="0">
                <a:solidFill>
                  <a:schemeClr val="tx1"/>
                </a:solidFill>
              </a:rPr>
              <a:t> </a:t>
            </a:r>
            <a:r>
              <a:rPr lang="en-CA" sz="2400" b="1" baseline="0" dirty="0" err="1">
                <a:solidFill>
                  <a:schemeClr val="tx1"/>
                </a:solidFill>
              </a:rPr>
              <a:t>q</a:t>
            </a:r>
            <a:r>
              <a:rPr lang="en-CA" sz="2400" b="1" dirty="0" err="1">
                <a:solidFill>
                  <a:schemeClr val="tx1"/>
                </a:solidFill>
              </a:rPr>
              <a:t>ualité</a:t>
            </a:r>
            <a:r>
              <a:rPr lang="en-CA" sz="2400" b="1" dirty="0">
                <a:solidFill>
                  <a:schemeClr val="tx1"/>
                </a:solidFill>
              </a:rPr>
              <a:t> du </a:t>
            </a:r>
            <a:r>
              <a:rPr lang="en-CA" sz="2400" b="1" dirty="0" err="1">
                <a:solidFill>
                  <a:schemeClr val="tx1"/>
                </a:solidFill>
              </a:rPr>
              <a:t>sommeil</a:t>
            </a:r>
            <a:r>
              <a:rPr lang="en-CA" sz="2400" b="1" baseline="0" dirty="0">
                <a:solidFill>
                  <a:schemeClr val="tx1"/>
                </a:solidFill>
              </a:rPr>
              <a:t> des </a:t>
            </a:r>
            <a:r>
              <a:rPr lang="en-CA" sz="2400" b="1" baseline="0" dirty="0" err="1">
                <a:solidFill>
                  <a:schemeClr val="tx1"/>
                </a:solidFill>
              </a:rPr>
              <a:t>étudiants</a:t>
            </a:r>
            <a:r>
              <a:rPr lang="en-CA" sz="2400" b="1" baseline="0" dirty="0">
                <a:solidFill>
                  <a:schemeClr val="tx1"/>
                </a:solidFill>
              </a:rPr>
              <a:t> et du personnel </a:t>
            </a:r>
            <a:r>
              <a:rPr lang="en-CA" sz="2400" b="1" baseline="0" dirty="0" err="1">
                <a:solidFill>
                  <a:schemeClr val="tx1"/>
                </a:solidFill>
              </a:rPr>
              <a:t>durant</a:t>
            </a:r>
            <a:r>
              <a:rPr lang="en-CA" sz="2400" b="1" baseline="0" dirty="0">
                <a:solidFill>
                  <a:schemeClr val="tx1"/>
                </a:solidFill>
              </a:rPr>
              <a:t> les </a:t>
            </a:r>
            <a:r>
              <a:rPr lang="en-CA" sz="2400" b="1" baseline="0" dirty="0" err="1">
                <a:solidFill>
                  <a:schemeClr val="tx1"/>
                </a:solidFill>
              </a:rPr>
              <a:t>périodes</a:t>
            </a:r>
            <a:r>
              <a:rPr lang="en-CA" sz="2400" b="1" baseline="0" dirty="0">
                <a:solidFill>
                  <a:schemeClr val="tx1"/>
                </a:solidFill>
              </a:rPr>
              <a:t> à distance et </a:t>
            </a:r>
            <a:r>
              <a:rPr lang="en-CA" sz="2400" b="1" baseline="0" dirty="0" err="1">
                <a:solidFill>
                  <a:schemeClr val="tx1"/>
                </a:solidFill>
              </a:rPr>
              <a:t>en</a:t>
            </a:r>
            <a:r>
              <a:rPr lang="en-CA" sz="2400" b="1" baseline="0" dirty="0">
                <a:solidFill>
                  <a:schemeClr val="tx1"/>
                </a:solidFill>
              </a:rPr>
              <a:t> </a:t>
            </a:r>
            <a:r>
              <a:rPr lang="en-CA" sz="2400" b="1" baseline="0" dirty="0" err="1">
                <a:solidFill>
                  <a:schemeClr val="tx1"/>
                </a:solidFill>
              </a:rPr>
              <a:t>présentiel</a:t>
            </a:r>
            <a:r>
              <a:rPr lang="en-CA" sz="2400" b="1" dirty="0">
                <a:solidFill>
                  <a:schemeClr val="tx1"/>
                </a:solidFill>
              </a:rPr>
              <a:t> </a:t>
            </a:r>
          </a:p>
        </c:rich>
      </c:tx>
      <c:layout>
        <c:manualLayout>
          <c:xMode val="edge"/>
          <c:yMode val="edge"/>
          <c:x val="0.13038128578355604"/>
          <c:y val="2.26102834750911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2375005433557441E-2"/>
          <c:y val="0.12622025299789139"/>
          <c:w val="0.89981825803349358"/>
          <c:h val="0.7220403012396601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Personnel</c:v>
                </c:pt>
              </c:strCache>
            </c:strRef>
          </c:tx>
          <c:spPr>
            <a:ln w="508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Sheet1!$A$2:$A$3</c:f>
              <c:strCache>
                <c:ptCount val="2"/>
                <c:pt idx="0">
                  <c:v>Période à distance</c:v>
                </c:pt>
                <c:pt idx="1">
                  <c:v>Période en présentiel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6.8259999999999996</c:v>
                </c:pt>
                <c:pt idx="1">
                  <c:v>6.3840000000000003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07-44CB-8CFB-248630D386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Étudiants</c:v>
                </c:pt>
              </c:strCache>
            </c:strRef>
          </c:tx>
          <c:spPr>
            <a:ln w="508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Sheet1!$A$2:$A$3</c:f>
              <c:strCache>
                <c:ptCount val="2"/>
                <c:pt idx="0">
                  <c:v>Période à distance</c:v>
                </c:pt>
                <c:pt idx="1">
                  <c:v>Période en présentiel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6.3860000000000001</c:v>
                </c:pt>
                <c:pt idx="1">
                  <c:v>5.218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07-44CB-8CFB-248630D386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6801999"/>
        <c:axId val="776224335"/>
      </c:lineChart>
      <c:catAx>
        <c:axId val="125680199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2000" dirty="0" err="1">
                    <a:solidFill>
                      <a:schemeClr val="tx1"/>
                    </a:solidFill>
                  </a:rPr>
                  <a:t>Périodes</a:t>
                </a:r>
                <a:r>
                  <a:rPr lang="en-CA" sz="2000" dirty="0">
                    <a:solidFill>
                      <a:schemeClr val="tx1"/>
                    </a:solidFill>
                  </a:rPr>
                  <a:t> </a:t>
                </a:r>
                <a:r>
                  <a:rPr lang="en-CA" sz="2000" dirty="0" err="1">
                    <a:solidFill>
                      <a:schemeClr val="tx1"/>
                    </a:solidFill>
                  </a:rPr>
                  <a:t>durant</a:t>
                </a:r>
                <a:r>
                  <a:rPr lang="en-CA" sz="2000" dirty="0">
                    <a:solidFill>
                      <a:schemeClr val="tx1"/>
                    </a:solidFill>
                  </a:rPr>
                  <a:t> la COVID-19</a:t>
                </a:r>
                <a:endParaRPr lang="fr-FR" sz="200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6224335"/>
        <c:crosses val="autoZero"/>
        <c:auto val="1"/>
        <c:lblAlgn val="ctr"/>
        <c:lblOffset val="100"/>
        <c:noMultiLvlLbl val="0"/>
      </c:catAx>
      <c:valAx>
        <c:axId val="776224335"/>
        <c:scaling>
          <c:orientation val="minMax"/>
          <c:max val="8"/>
          <c:min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2000" baseline="0" dirty="0" err="1">
                    <a:solidFill>
                      <a:schemeClr val="tx1"/>
                    </a:solidFill>
                  </a:rPr>
                  <a:t>Qualité</a:t>
                </a:r>
                <a:r>
                  <a:rPr lang="en-CA" sz="2000" baseline="0" dirty="0">
                    <a:solidFill>
                      <a:schemeClr val="tx1"/>
                    </a:solidFill>
                  </a:rPr>
                  <a:t> du </a:t>
                </a:r>
                <a:r>
                  <a:rPr lang="en-CA" sz="2000" baseline="0" dirty="0" err="1">
                    <a:solidFill>
                      <a:schemeClr val="tx1"/>
                    </a:solidFill>
                  </a:rPr>
                  <a:t>sommeil</a:t>
                </a:r>
                <a:endParaRPr lang="en-CA" sz="2000" baseline="0" dirty="0">
                  <a:solidFill>
                    <a:schemeClr val="tx1"/>
                  </a:solidFill>
                </a:endParaRPr>
              </a:p>
              <a:p>
                <a:pPr>
                  <a:defRPr sz="2000">
                    <a:solidFill>
                      <a:schemeClr val="tx1"/>
                    </a:solidFill>
                  </a:defRPr>
                </a:pPr>
                <a:endParaRPr lang="fr-FR" sz="200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6801999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80630771112727839"/>
          <c:y val="0.23025900265127108"/>
          <c:w val="0.16234696900406681"/>
          <c:h val="0.177191675196987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2000" b="1" dirty="0">
                <a:solidFill>
                  <a:schemeClr val="tx1"/>
                </a:solidFill>
              </a:rPr>
              <a:t>La qualité du sommeil</a:t>
            </a:r>
            <a:r>
              <a:rPr lang="fr-FR" sz="2000" b="1" baseline="0" dirty="0">
                <a:solidFill>
                  <a:schemeClr val="tx1"/>
                </a:solidFill>
              </a:rPr>
              <a:t> en fonction du </a:t>
            </a:r>
            <a:r>
              <a:rPr lang="fr-FR" sz="2000" b="1" baseline="0" dirty="0" err="1">
                <a:solidFill>
                  <a:schemeClr val="tx1"/>
                </a:solidFill>
              </a:rPr>
              <a:t>chronotype</a:t>
            </a:r>
            <a:r>
              <a:rPr lang="fr-FR" sz="2000" b="1" baseline="0" dirty="0">
                <a:solidFill>
                  <a:schemeClr val="tx1"/>
                </a:solidFill>
              </a:rPr>
              <a:t> durant les périodes à distance et en présentiel </a:t>
            </a:r>
            <a:endParaRPr lang="fr-FR" sz="20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3381016200914597"/>
          <c:y val="2.54128283957741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670119293208955E-2"/>
          <c:y val="0.14865615963184206"/>
          <c:w val="0.83573919554770559"/>
          <c:h val="0.7025762604962985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Vespéral</c:v>
                </c:pt>
              </c:strCache>
            </c:strRef>
          </c:tx>
          <c:spPr>
            <a:ln w="50800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50000"/>
                </a:schemeClr>
              </a:solidFill>
              <a:ln w="38100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dLbls>
            <c:delete val="1"/>
          </c:dLbls>
          <c:cat>
            <c:strRef>
              <c:f>Sheet1!$A$2:$A$4</c:f>
              <c:strCache>
                <c:ptCount val="2"/>
                <c:pt idx="0">
                  <c:v>Période à distance</c:v>
                </c:pt>
                <c:pt idx="1">
                  <c:v>Période en présentiel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2"/>
                <c:pt idx="0">
                  <c:v>5.0629999999999997</c:v>
                </c:pt>
                <c:pt idx="1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5E-481A-A102-4579DD9366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Intermédiaire</c:v>
                </c:pt>
              </c:strCache>
            </c:strRef>
          </c:tx>
          <c:spPr>
            <a:ln w="508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dLbls>
            <c:delete val="1"/>
          </c:dLbls>
          <c:cat>
            <c:strRef>
              <c:f>Sheet1!$A$2:$A$4</c:f>
              <c:strCache>
                <c:ptCount val="2"/>
                <c:pt idx="0">
                  <c:v>Période à distance</c:v>
                </c:pt>
                <c:pt idx="1">
                  <c:v>Période en présentiel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2"/>
                <c:pt idx="0">
                  <c:v>6.9109999999999996</c:v>
                </c:pt>
                <c:pt idx="1">
                  <c:v>6.3319999999999999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5E-481A-A102-4579DD9366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Matinal</c:v>
                </c:pt>
              </c:strCache>
            </c:strRef>
          </c:tx>
          <c:spPr>
            <a:ln w="508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38100">
                <a:solidFill>
                  <a:schemeClr val="accent5"/>
                </a:solidFill>
              </a:ln>
              <a:effectLst/>
            </c:spPr>
          </c:marker>
          <c:dLbls>
            <c:delete val="1"/>
          </c:dLbls>
          <c:cat>
            <c:strRef>
              <c:f>Sheet1!$A$2:$A$4</c:f>
              <c:strCache>
                <c:ptCount val="2"/>
                <c:pt idx="0">
                  <c:v>Période à distance</c:v>
                </c:pt>
                <c:pt idx="1">
                  <c:v>Période en présentiel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2"/>
                <c:pt idx="0">
                  <c:v>7.5949999999999998</c:v>
                </c:pt>
                <c:pt idx="1">
                  <c:v>6.2859999999999996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5E-481A-A102-4579DD93661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64066992"/>
        <c:axId val="1281954528"/>
      </c:lineChart>
      <c:catAx>
        <c:axId val="17640669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2000" dirty="0" err="1">
                    <a:solidFill>
                      <a:schemeClr val="tx1"/>
                    </a:solidFill>
                  </a:rPr>
                  <a:t>Périodes</a:t>
                </a:r>
                <a:r>
                  <a:rPr lang="en-CA" sz="2000" baseline="0" dirty="0">
                    <a:solidFill>
                      <a:schemeClr val="tx1"/>
                    </a:solidFill>
                  </a:rPr>
                  <a:t> </a:t>
                </a:r>
                <a:r>
                  <a:rPr lang="en-CA" sz="2000" baseline="0" dirty="0" err="1">
                    <a:solidFill>
                      <a:schemeClr val="tx1"/>
                    </a:solidFill>
                  </a:rPr>
                  <a:t>durant</a:t>
                </a:r>
                <a:r>
                  <a:rPr lang="en-CA" sz="2000" baseline="0" dirty="0">
                    <a:solidFill>
                      <a:schemeClr val="tx1"/>
                    </a:solidFill>
                  </a:rPr>
                  <a:t> la COVID-19</a:t>
                </a:r>
                <a:endParaRPr lang="fr-FR" sz="200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1954528"/>
        <c:crosses val="autoZero"/>
        <c:auto val="1"/>
        <c:lblAlgn val="ctr"/>
        <c:lblOffset val="100"/>
        <c:noMultiLvlLbl val="0"/>
      </c:catAx>
      <c:valAx>
        <c:axId val="1281954528"/>
        <c:scaling>
          <c:orientation val="minMax"/>
          <c:max val="8"/>
          <c:min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2000" dirty="0" err="1">
                    <a:solidFill>
                      <a:schemeClr val="tx1"/>
                    </a:solidFill>
                  </a:rPr>
                  <a:t>Qualité</a:t>
                </a:r>
                <a:r>
                  <a:rPr lang="en-CA" sz="2000" baseline="0" dirty="0">
                    <a:solidFill>
                      <a:schemeClr val="tx1"/>
                    </a:solidFill>
                  </a:rPr>
                  <a:t> du </a:t>
                </a:r>
                <a:r>
                  <a:rPr lang="en-CA" sz="2000" baseline="0" dirty="0" err="1">
                    <a:solidFill>
                      <a:schemeClr val="tx1"/>
                    </a:solidFill>
                  </a:rPr>
                  <a:t>sommeil</a:t>
                </a:r>
                <a:endParaRPr lang="fr-FR" sz="200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406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1093394667324248"/>
          <c:y val="0.19112487983934287"/>
          <c:w val="0.17868764709453938"/>
          <c:h val="0.412007448580727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 sz="2000" b="1" dirty="0">
                <a:solidFill>
                  <a:schemeClr val="tx1"/>
                </a:solidFill>
              </a:rPr>
              <a:t>La qualité du sommeil en</a:t>
            </a:r>
            <a:r>
              <a:rPr lang="fr-FR" sz="2000" b="1" baseline="0" dirty="0">
                <a:solidFill>
                  <a:schemeClr val="tx1"/>
                </a:solidFill>
              </a:rPr>
              <a:t> fonction de la présence ou de l’absence d’un handicap durant les périodes à distance et en présentiel</a:t>
            </a:r>
            <a:endParaRPr lang="fr-FR" sz="20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063150198012688"/>
          <c:y val="3.17848349566188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3328092442550956E-2"/>
          <c:y val="0.13457423492166573"/>
          <c:w val="0.87906889658116405"/>
          <c:h val="0.7036536587499996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Avec un handicap</c:v>
                </c:pt>
              </c:strCache>
            </c:strRef>
          </c:tx>
          <c:spPr>
            <a:ln w="50800" cap="rnd">
              <a:solidFill>
                <a:schemeClr val="accent1">
                  <a:alpha val="96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Sheet1!$A$2:$A$3</c:f>
              <c:strCache>
                <c:ptCount val="2"/>
                <c:pt idx="0">
                  <c:v>Période à distance</c:v>
                </c:pt>
                <c:pt idx="1">
                  <c:v>Période en présentiel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6.2290000000000001</c:v>
                </c:pt>
                <c:pt idx="1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B7-42E0-91F3-3746E934E7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Sans un handicap</c:v>
                </c:pt>
              </c:strCache>
            </c:strRef>
          </c:tx>
          <c:spPr>
            <a:ln w="508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dPt>
            <c:idx val="1"/>
            <c:marker>
              <c:symbol val="circle"/>
              <c:size val="5"/>
              <c:spPr>
                <a:solidFill>
                  <a:schemeClr val="accent3"/>
                </a:solidFill>
                <a:ln w="38100">
                  <a:solidFill>
                    <a:schemeClr val="accent3"/>
                  </a:solidFill>
                </a:ln>
                <a:effectLst/>
              </c:spPr>
            </c:marker>
            <c:bubble3D val="0"/>
            <c:spPr>
              <a:ln w="50800" cap="rnd">
                <a:solidFill>
                  <a:schemeClr val="accent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B1B7-42E0-91F3-3746E934E7A1}"/>
              </c:ext>
            </c:extLst>
          </c:dPt>
          <c:cat>
            <c:strRef>
              <c:f>Sheet1!$A$2:$A$3</c:f>
              <c:strCache>
                <c:ptCount val="2"/>
                <c:pt idx="0">
                  <c:v>Période à distance</c:v>
                </c:pt>
                <c:pt idx="1">
                  <c:v>Période en présentiel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7.2</c:v>
                </c:pt>
                <c:pt idx="1">
                  <c:v>5.9770000000000003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1B7-42E0-91F3-3746E934E7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6682431"/>
        <c:axId val="2066681951"/>
      </c:lineChart>
      <c:catAx>
        <c:axId val="206668243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2000" dirty="0" err="1">
                    <a:solidFill>
                      <a:schemeClr val="tx1"/>
                    </a:solidFill>
                  </a:rPr>
                  <a:t>Périodes</a:t>
                </a:r>
                <a:r>
                  <a:rPr lang="en-CA" sz="2000" baseline="0" dirty="0">
                    <a:solidFill>
                      <a:schemeClr val="tx1"/>
                    </a:solidFill>
                  </a:rPr>
                  <a:t> </a:t>
                </a:r>
                <a:r>
                  <a:rPr lang="en-CA" sz="2000" baseline="0" dirty="0" err="1">
                    <a:solidFill>
                      <a:schemeClr val="tx1"/>
                    </a:solidFill>
                  </a:rPr>
                  <a:t>durant</a:t>
                </a:r>
                <a:r>
                  <a:rPr lang="en-CA" sz="2000" baseline="0" dirty="0">
                    <a:solidFill>
                      <a:schemeClr val="tx1"/>
                    </a:solidFill>
                  </a:rPr>
                  <a:t> la COVID-19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6681951"/>
        <c:crosses val="autoZero"/>
        <c:auto val="1"/>
        <c:lblAlgn val="ctr"/>
        <c:lblOffset val="100"/>
        <c:noMultiLvlLbl val="0"/>
      </c:catAx>
      <c:valAx>
        <c:axId val="2066681951"/>
        <c:scaling>
          <c:orientation val="minMax"/>
          <c:max val="8"/>
          <c:min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2000" baseline="0" dirty="0" err="1">
                    <a:solidFill>
                      <a:schemeClr val="tx1"/>
                    </a:solidFill>
                  </a:rPr>
                  <a:t>Qualité</a:t>
                </a:r>
                <a:r>
                  <a:rPr lang="en-CA" sz="2000" baseline="0" dirty="0">
                    <a:solidFill>
                      <a:schemeClr val="tx1"/>
                    </a:solidFill>
                  </a:rPr>
                  <a:t> du </a:t>
                </a:r>
                <a:r>
                  <a:rPr lang="en-CA" sz="2000" baseline="0" dirty="0" err="1">
                    <a:solidFill>
                      <a:schemeClr val="tx1"/>
                    </a:solidFill>
                  </a:rPr>
                  <a:t>sommeil</a:t>
                </a:r>
                <a:endParaRPr lang="en-CA" sz="2000" baseline="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66824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480904138190454"/>
          <c:y val="0.11722867042167943"/>
          <c:w val="0.24818153769426166"/>
          <c:h val="0.323123022785180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28A7A4-AD3E-4ABF-B4DF-5AF7016967DD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6CED75-2FF6-400F-81D9-F66A0D2BD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322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8296" rtl="0" eaLnBrk="1" latinLnBrk="0" hangingPunct="1">
      <a:defRPr sz="1612" kern="1200">
        <a:solidFill>
          <a:schemeClr val="tx1"/>
        </a:solidFill>
        <a:latin typeface="+mn-lt"/>
        <a:ea typeface="+mn-ea"/>
        <a:cs typeface="+mn-cs"/>
      </a:defRPr>
    </a:lvl1pPr>
    <a:lvl2pPr marL="614148" algn="l" defTabSz="1228296" rtl="0" eaLnBrk="1" latinLnBrk="0" hangingPunct="1">
      <a:defRPr sz="1612" kern="1200">
        <a:solidFill>
          <a:schemeClr val="tx1"/>
        </a:solidFill>
        <a:latin typeface="+mn-lt"/>
        <a:ea typeface="+mn-ea"/>
        <a:cs typeface="+mn-cs"/>
      </a:defRPr>
    </a:lvl2pPr>
    <a:lvl3pPr marL="1228296" algn="l" defTabSz="1228296" rtl="0" eaLnBrk="1" latinLnBrk="0" hangingPunct="1">
      <a:defRPr sz="1612" kern="1200">
        <a:solidFill>
          <a:schemeClr val="tx1"/>
        </a:solidFill>
        <a:latin typeface="+mn-lt"/>
        <a:ea typeface="+mn-ea"/>
        <a:cs typeface="+mn-cs"/>
      </a:defRPr>
    </a:lvl3pPr>
    <a:lvl4pPr marL="1842445" algn="l" defTabSz="1228296" rtl="0" eaLnBrk="1" latinLnBrk="0" hangingPunct="1">
      <a:defRPr sz="1612" kern="1200">
        <a:solidFill>
          <a:schemeClr val="tx1"/>
        </a:solidFill>
        <a:latin typeface="+mn-lt"/>
        <a:ea typeface="+mn-ea"/>
        <a:cs typeface="+mn-cs"/>
      </a:defRPr>
    </a:lvl4pPr>
    <a:lvl5pPr marL="2456593" algn="l" defTabSz="1228296" rtl="0" eaLnBrk="1" latinLnBrk="0" hangingPunct="1">
      <a:defRPr sz="1612" kern="1200">
        <a:solidFill>
          <a:schemeClr val="tx1"/>
        </a:solidFill>
        <a:latin typeface="+mn-lt"/>
        <a:ea typeface="+mn-ea"/>
        <a:cs typeface="+mn-cs"/>
      </a:defRPr>
    </a:lvl5pPr>
    <a:lvl6pPr marL="3070740" algn="l" defTabSz="1228296" rtl="0" eaLnBrk="1" latinLnBrk="0" hangingPunct="1">
      <a:defRPr sz="1612" kern="1200">
        <a:solidFill>
          <a:schemeClr val="tx1"/>
        </a:solidFill>
        <a:latin typeface="+mn-lt"/>
        <a:ea typeface="+mn-ea"/>
        <a:cs typeface="+mn-cs"/>
      </a:defRPr>
    </a:lvl6pPr>
    <a:lvl7pPr marL="3684889" algn="l" defTabSz="1228296" rtl="0" eaLnBrk="1" latinLnBrk="0" hangingPunct="1">
      <a:defRPr sz="1612" kern="1200">
        <a:solidFill>
          <a:schemeClr val="tx1"/>
        </a:solidFill>
        <a:latin typeface="+mn-lt"/>
        <a:ea typeface="+mn-ea"/>
        <a:cs typeface="+mn-cs"/>
      </a:defRPr>
    </a:lvl7pPr>
    <a:lvl8pPr marL="4299037" algn="l" defTabSz="1228296" rtl="0" eaLnBrk="1" latinLnBrk="0" hangingPunct="1">
      <a:defRPr sz="1612" kern="1200">
        <a:solidFill>
          <a:schemeClr val="tx1"/>
        </a:solidFill>
        <a:latin typeface="+mn-lt"/>
        <a:ea typeface="+mn-ea"/>
        <a:cs typeface="+mn-cs"/>
      </a:defRPr>
    </a:lvl8pPr>
    <a:lvl9pPr marL="4913185" algn="l" defTabSz="1228296" rtl="0" eaLnBrk="1" latinLnBrk="0" hangingPunct="1">
      <a:defRPr sz="161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14500" y="685800"/>
            <a:ext cx="3429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Questions: </a:t>
            </a:r>
          </a:p>
          <a:p>
            <a:pPr marL="342900" indent="-342900">
              <a:buAutoNum type="arabicPeriod"/>
            </a:pPr>
            <a:r>
              <a:rPr lang="en-US" dirty="0"/>
              <a:t>Is it only supervisor on the poster and us? Or other people too</a:t>
            </a:r>
          </a:p>
          <a:p>
            <a:pPr marL="342900" indent="-342900">
              <a:buAutoNum type="arabicPeriod"/>
            </a:pPr>
            <a:r>
              <a:rPr lang="en-US" dirty="0"/>
              <a:t>What’s the size of the font we should use? Is there a particular font we should use?</a:t>
            </a:r>
          </a:p>
          <a:p>
            <a:pPr marL="342900" indent="-342900">
              <a:buAutoNum type="arabicPeriod"/>
            </a:pPr>
            <a:r>
              <a:rPr lang="en-US" dirty="0"/>
              <a:t>Lab logo: like the name or the actual logo?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More background info in the intro </a:t>
            </a:r>
          </a:p>
          <a:p>
            <a:pPr marL="342900" indent="-342900">
              <a:buAutoNum type="arabicPeriod"/>
            </a:pPr>
            <a:r>
              <a:rPr lang="en-US" dirty="0"/>
              <a:t>Bold the titles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CED75-2FF6-400F-81D9-F66A0D2BD4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876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1" y="6733500"/>
            <a:ext cx="30861000" cy="14326277"/>
          </a:xfrm>
        </p:spPr>
        <p:txBody>
          <a:bodyPr anchor="b"/>
          <a:lstStyle>
            <a:lvl1pPr algn="ctr">
              <a:defRPr sz="615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1" y="21612911"/>
            <a:ext cx="30861000" cy="9933895"/>
          </a:xfrm>
        </p:spPr>
        <p:txBody>
          <a:bodyPr/>
          <a:lstStyle>
            <a:lvl1pPr marL="0" indent="0" algn="ctr">
              <a:buNone/>
              <a:defRPr sz="2461"/>
            </a:lvl1pPr>
            <a:lvl2pPr marL="468841" indent="0" algn="ctr">
              <a:buNone/>
              <a:defRPr sz="2051"/>
            </a:lvl2pPr>
            <a:lvl3pPr marL="937681" indent="0" algn="ctr">
              <a:buNone/>
              <a:defRPr sz="1846"/>
            </a:lvl3pPr>
            <a:lvl4pPr marL="1406523" indent="0" algn="ctr">
              <a:buNone/>
              <a:defRPr sz="1641"/>
            </a:lvl4pPr>
            <a:lvl5pPr marL="1875363" indent="0" algn="ctr">
              <a:buNone/>
              <a:defRPr sz="1641"/>
            </a:lvl5pPr>
            <a:lvl6pPr marL="2344204" indent="0" algn="ctr">
              <a:buNone/>
              <a:defRPr sz="1641"/>
            </a:lvl6pPr>
            <a:lvl7pPr marL="2813043" indent="0" algn="ctr">
              <a:buNone/>
              <a:defRPr sz="1641"/>
            </a:lvl7pPr>
            <a:lvl8pPr marL="3281885" indent="0" algn="ctr">
              <a:buNone/>
              <a:defRPr sz="1641"/>
            </a:lvl8pPr>
            <a:lvl9pPr marL="3750726" indent="0" algn="ctr">
              <a:buNone/>
              <a:defRPr sz="1641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24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64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8143" y="10258431"/>
            <a:ext cx="35490150" cy="17116425"/>
          </a:xfrm>
        </p:spPr>
        <p:txBody>
          <a:bodyPr anchor="b"/>
          <a:lstStyle>
            <a:lvl1pPr>
              <a:defRPr sz="615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08143" y="27536102"/>
            <a:ext cx="35490150" cy="9001125"/>
          </a:xfrm>
        </p:spPr>
        <p:txBody>
          <a:bodyPr/>
          <a:lstStyle>
            <a:lvl1pPr marL="0" indent="0">
              <a:buNone/>
              <a:defRPr sz="2461">
                <a:solidFill>
                  <a:schemeClr val="tx1">
                    <a:tint val="75000"/>
                  </a:schemeClr>
                </a:solidFill>
              </a:defRPr>
            </a:lvl1pPr>
            <a:lvl2pPr marL="468841" indent="0">
              <a:buNone/>
              <a:defRPr sz="2051">
                <a:solidFill>
                  <a:schemeClr val="tx1">
                    <a:tint val="75000"/>
                  </a:schemeClr>
                </a:solidFill>
              </a:defRPr>
            </a:lvl2pPr>
            <a:lvl3pPr marL="937681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3pPr>
            <a:lvl4pPr marL="1406523" indent="0">
              <a:buNone/>
              <a:defRPr sz="1641">
                <a:solidFill>
                  <a:schemeClr val="tx1">
                    <a:tint val="75000"/>
                  </a:schemeClr>
                </a:solidFill>
              </a:defRPr>
            </a:lvl4pPr>
            <a:lvl5pPr marL="1875363" indent="0">
              <a:buNone/>
              <a:defRPr sz="1641">
                <a:solidFill>
                  <a:schemeClr val="tx1">
                    <a:tint val="75000"/>
                  </a:schemeClr>
                </a:solidFill>
              </a:defRPr>
            </a:lvl5pPr>
            <a:lvl6pPr marL="2344204" indent="0">
              <a:buNone/>
              <a:defRPr sz="1641">
                <a:solidFill>
                  <a:schemeClr val="tx1">
                    <a:tint val="75000"/>
                  </a:schemeClr>
                </a:solidFill>
              </a:defRPr>
            </a:lvl6pPr>
            <a:lvl7pPr marL="2813043" indent="0">
              <a:buNone/>
              <a:defRPr sz="1641">
                <a:solidFill>
                  <a:schemeClr val="tx1">
                    <a:tint val="75000"/>
                  </a:schemeClr>
                </a:solidFill>
              </a:defRPr>
            </a:lvl7pPr>
            <a:lvl8pPr marL="3281885" indent="0">
              <a:buNone/>
              <a:defRPr sz="1641">
                <a:solidFill>
                  <a:schemeClr val="tx1">
                    <a:tint val="75000"/>
                  </a:schemeClr>
                </a:solidFill>
              </a:defRPr>
            </a:lvl8pPr>
            <a:lvl9pPr marL="3750726" indent="0">
              <a:buNone/>
              <a:defRPr sz="164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80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28932" y="10954433"/>
            <a:ext cx="17682729" cy="261073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636349" y="10954433"/>
            <a:ext cx="17682729" cy="261073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121" y="2190078"/>
            <a:ext cx="35490150" cy="795405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34123" y="10086979"/>
            <a:ext cx="17407371" cy="4943475"/>
          </a:xfrm>
        </p:spPr>
        <p:txBody>
          <a:bodyPr anchor="b"/>
          <a:lstStyle>
            <a:lvl1pPr marL="0" indent="0">
              <a:buNone/>
              <a:defRPr sz="2461" b="1"/>
            </a:lvl1pPr>
            <a:lvl2pPr marL="468841" indent="0">
              <a:buNone/>
              <a:defRPr sz="2051" b="1"/>
            </a:lvl2pPr>
            <a:lvl3pPr marL="937681" indent="0">
              <a:buNone/>
              <a:defRPr sz="1846" b="1"/>
            </a:lvl3pPr>
            <a:lvl4pPr marL="1406523" indent="0">
              <a:buNone/>
              <a:defRPr sz="1641" b="1"/>
            </a:lvl4pPr>
            <a:lvl5pPr marL="1875363" indent="0">
              <a:buNone/>
              <a:defRPr sz="1641" b="1"/>
            </a:lvl5pPr>
            <a:lvl6pPr marL="2344204" indent="0">
              <a:buNone/>
              <a:defRPr sz="1641" b="1"/>
            </a:lvl6pPr>
            <a:lvl7pPr marL="2813043" indent="0">
              <a:buNone/>
              <a:defRPr sz="1641" b="1"/>
            </a:lvl7pPr>
            <a:lvl8pPr marL="3281885" indent="0">
              <a:buNone/>
              <a:defRPr sz="1641" b="1"/>
            </a:lvl8pPr>
            <a:lvl9pPr marL="3750726" indent="0">
              <a:buNone/>
              <a:defRPr sz="164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34123" y="15030457"/>
            <a:ext cx="17407371" cy="221068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831180" y="10086979"/>
            <a:ext cx="17493095" cy="4943475"/>
          </a:xfrm>
        </p:spPr>
        <p:txBody>
          <a:bodyPr anchor="b"/>
          <a:lstStyle>
            <a:lvl1pPr marL="0" indent="0">
              <a:buNone/>
              <a:defRPr sz="2461" b="1"/>
            </a:lvl1pPr>
            <a:lvl2pPr marL="468841" indent="0">
              <a:buNone/>
              <a:defRPr sz="2051" b="1"/>
            </a:lvl2pPr>
            <a:lvl3pPr marL="937681" indent="0">
              <a:buNone/>
              <a:defRPr sz="1846" b="1"/>
            </a:lvl3pPr>
            <a:lvl4pPr marL="1406523" indent="0">
              <a:buNone/>
              <a:defRPr sz="1641" b="1"/>
            </a:lvl4pPr>
            <a:lvl5pPr marL="1875363" indent="0">
              <a:buNone/>
              <a:defRPr sz="1641" b="1"/>
            </a:lvl5pPr>
            <a:lvl6pPr marL="2344204" indent="0">
              <a:buNone/>
              <a:defRPr sz="1641" b="1"/>
            </a:lvl6pPr>
            <a:lvl7pPr marL="2813043" indent="0">
              <a:buNone/>
              <a:defRPr sz="1641" b="1"/>
            </a:lvl7pPr>
            <a:lvl8pPr marL="3281885" indent="0">
              <a:buNone/>
              <a:defRPr sz="1641" b="1"/>
            </a:lvl8pPr>
            <a:lvl9pPr marL="3750726" indent="0">
              <a:buNone/>
              <a:defRPr sz="164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831180" y="15030457"/>
            <a:ext cx="17493095" cy="221068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47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453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522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123" y="2743200"/>
            <a:ext cx="13271789" cy="9601200"/>
          </a:xfrm>
        </p:spPr>
        <p:txBody>
          <a:bodyPr anchor="b"/>
          <a:lstStyle>
            <a:lvl1pPr>
              <a:defRPr sz="32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93096" y="5925234"/>
            <a:ext cx="20831176" cy="29240388"/>
          </a:xfrm>
        </p:spPr>
        <p:txBody>
          <a:bodyPr/>
          <a:lstStyle>
            <a:lvl1pPr>
              <a:defRPr sz="3280"/>
            </a:lvl1pPr>
            <a:lvl2pPr>
              <a:defRPr sz="2873"/>
            </a:lvl2pPr>
            <a:lvl3pPr>
              <a:defRPr sz="2461"/>
            </a:lvl3pPr>
            <a:lvl4pPr>
              <a:defRPr sz="2051"/>
            </a:lvl4pPr>
            <a:lvl5pPr>
              <a:defRPr sz="2051"/>
            </a:lvl5pPr>
            <a:lvl6pPr>
              <a:defRPr sz="2051"/>
            </a:lvl6pPr>
            <a:lvl7pPr>
              <a:defRPr sz="2051"/>
            </a:lvl7pPr>
            <a:lvl8pPr>
              <a:defRPr sz="2051"/>
            </a:lvl8pPr>
            <a:lvl9pPr>
              <a:defRPr sz="20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34123" y="12344400"/>
            <a:ext cx="13271789" cy="22870207"/>
          </a:xfrm>
        </p:spPr>
        <p:txBody>
          <a:bodyPr/>
          <a:lstStyle>
            <a:lvl1pPr marL="0" indent="0">
              <a:buNone/>
              <a:defRPr sz="1641"/>
            </a:lvl1pPr>
            <a:lvl2pPr marL="468841" indent="0">
              <a:buNone/>
              <a:defRPr sz="1435"/>
            </a:lvl2pPr>
            <a:lvl3pPr marL="937681" indent="0">
              <a:buNone/>
              <a:defRPr sz="1231"/>
            </a:lvl3pPr>
            <a:lvl4pPr marL="1406523" indent="0">
              <a:buNone/>
              <a:defRPr sz="1026"/>
            </a:lvl4pPr>
            <a:lvl5pPr marL="1875363" indent="0">
              <a:buNone/>
              <a:defRPr sz="1026"/>
            </a:lvl5pPr>
            <a:lvl6pPr marL="2344204" indent="0">
              <a:buNone/>
              <a:defRPr sz="1026"/>
            </a:lvl6pPr>
            <a:lvl7pPr marL="2813043" indent="0">
              <a:buNone/>
              <a:defRPr sz="1026"/>
            </a:lvl7pPr>
            <a:lvl8pPr marL="3281885" indent="0">
              <a:buNone/>
              <a:defRPr sz="1026"/>
            </a:lvl8pPr>
            <a:lvl9pPr marL="3750726" indent="0">
              <a:buNone/>
              <a:defRPr sz="102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13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123" y="2743200"/>
            <a:ext cx="13271789" cy="9601200"/>
          </a:xfrm>
        </p:spPr>
        <p:txBody>
          <a:bodyPr anchor="b"/>
          <a:lstStyle>
            <a:lvl1pPr>
              <a:defRPr sz="328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493096" y="5925234"/>
            <a:ext cx="20831176" cy="29240388"/>
          </a:xfrm>
        </p:spPr>
        <p:txBody>
          <a:bodyPr/>
          <a:lstStyle>
            <a:lvl1pPr marL="0" indent="0">
              <a:buNone/>
              <a:defRPr sz="3280"/>
            </a:lvl1pPr>
            <a:lvl2pPr marL="468841" indent="0">
              <a:buNone/>
              <a:defRPr sz="2873"/>
            </a:lvl2pPr>
            <a:lvl3pPr marL="937681" indent="0">
              <a:buNone/>
              <a:defRPr sz="2461"/>
            </a:lvl3pPr>
            <a:lvl4pPr marL="1406523" indent="0">
              <a:buNone/>
              <a:defRPr sz="2051"/>
            </a:lvl4pPr>
            <a:lvl5pPr marL="1875363" indent="0">
              <a:buNone/>
              <a:defRPr sz="2051"/>
            </a:lvl5pPr>
            <a:lvl6pPr marL="2344204" indent="0">
              <a:buNone/>
              <a:defRPr sz="2051"/>
            </a:lvl6pPr>
            <a:lvl7pPr marL="2813043" indent="0">
              <a:buNone/>
              <a:defRPr sz="2051"/>
            </a:lvl7pPr>
            <a:lvl8pPr marL="3281885" indent="0">
              <a:buNone/>
              <a:defRPr sz="2051"/>
            </a:lvl8pPr>
            <a:lvl9pPr marL="3750726" indent="0">
              <a:buNone/>
              <a:defRPr sz="2051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34123" y="12344400"/>
            <a:ext cx="13271789" cy="22870207"/>
          </a:xfrm>
        </p:spPr>
        <p:txBody>
          <a:bodyPr/>
          <a:lstStyle>
            <a:lvl1pPr marL="0" indent="0">
              <a:buNone/>
              <a:defRPr sz="1641"/>
            </a:lvl1pPr>
            <a:lvl2pPr marL="468841" indent="0">
              <a:buNone/>
              <a:defRPr sz="1435"/>
            </a:lvl2pPr>
            <a:lvl3pPr marL="937681" indent="0">
              <a:buNone/>
              <a:defRPr sz="1231"/>
            </a:lvl3pPr>
            <a:lvl4pPr marL="1406523" indent="0">
              <a:buNone/>
              <a:defRPr sz="1026"/>
            </a:lvl4pPr>
            <a:lvl5pPr marL="1875363" indent="0">
              <a:buNone/>
              <a:defRPr sz="1026"/>
            </a:lvl5pPr>
            <a:lvl6pPr marL="2344204" indent="0">
              <a:buNone/>
              <a:defRPr sz="1026"/>
            </a:lvl6pPr>
            <a:lvl7pPr marL="2813043" indent="0">
              <a:buNone/>
              <a:defRPr sz="1026"/>
            </a:lvl7pPr>
            <a:lvl8pPr marL="3281885" indent="0">
              <a:buNone/>
              <a:defRPr sz="1026"/>
            </a:lvl8pPr>
            <a:lvl9pPr marL="3750726" indent="0">
              <a:buNone/>
              <a:defRPr sz="102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85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88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9446540" y="2190077"/>
            <a:ext cx="8872538" cy="348717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28931" y="2190077"/>
            <a:ext cx="26492921" cy="348717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8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86100" y="6734178"/>
            <a:ext cx="34975800" cy="14325600"/>
          </a:xfrm>
        </p:spPr>
        <p:txBody>
          <a:bodyPr anchor="b"/>
          <a:lstStyle>
            <a:lvl1pPr algn="ctr">
              <a:defRPr sz="27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0" y="21612228"/>
            <a:ext cx="30861000" cy="9934572"/>
          </a:xfrm>
        </p:spPr>
        <p:txBody>
          <a:bodyPr/>
          <a:lstStyle>
            <a:lvl1pPr marL="0" indent="0" algn="ctr">
              <a:buNone/>
              <a:defRPr sz="10800"/>
            </a:lvl1pPr>
            <a:lvl2pPr marL="2057400" indent="0" algn="ctr">
              <a:buNone/>
              <a:defRPr sz="9000"/>
            </a:lvl2pPr>
            <a:lvl3pPr marL="4114800" indent="0" algn="ctr">
              <a:buNone/>
              <a:defRPr sz="8100"/>
            </a:lvl3pPr>
            <a:lvl4pPr marL="6172200" indent="0" algn="ctr">
              <a:buNone/>
              <a:defRPr sz="7200"/>
            </a:lvl4pPr>
            <a:lvl5pPr marL="8229600" indent="0" algn="ctr">
              <a:buNone/>
              <a:defRPr sz="7200"/>
            </a:lvl5pPr>
            <a:lvl6pPr marL="10287000" indent="0" algn="ctr">
              <a:buNone/>
              <a:defRPr sz="7200"/>
            </a:lvl6pPr>
            <a:lvl7pPr marL="12344400" indent="0" algn="ctr">
              <a:buNone/>
              <a:defRPr sz="7200"/>
            </a:lvl7pPr>
            <a:lvl8pPr marL="14401800" indent="0" algn="ctr">
              <a:buNone/>
              <a:defRPr sz="7200"/>
            </a:lvl8pPr>
            <a:lvl9pPr marL="16459200" indent="0" algn="ctr">
              <a:buNone/>
              <a:defRPr sz="7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21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7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7496" y="10258437"/>
            <a:ext cx="35490150" cy="17116422"/>
          </a:xfrm>
        </p:spPr>
        <p:txBody>
          <a:bodyPr anchor="b"/>
          <a:lstStyle>
            <a:lvl1pPr>
              <a:defRPr sz="27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07496" y="27536787"/>
            <a:ext cx="35490150" cy="9001122"/>
          </a:xfrm>
        </p:spPr>
        <p:txBody>
          <a:bodyPr/>
          <a:lstStyle>
            <a:lvl1pPr marL="0" indent="0">
              <a:buNone/>
              <a:defRPr sz="10800">
                <a:solidFill>
                  <a:schemeClr val="tx1"/>
                </a:solidFill>
              </a:defRPr>
            </a:lvl1pPr>
            <a:lvl2pPr marL="205740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2pPr>
            <a:lvl3pPr marL="4114800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3pPr>
            <a:lvl4pPr marL="61722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4pPr>
            <a:lvl5pPr marL="82296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5pPr>
            <a:lvl6pPr marL="102870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6pPr>
            <a:lvl7pPr marL="123444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7pPr>
            <a:lvl8pPr marL="144018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8pPr>
            <a:lvl9pPr marL="164592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108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28925" y="10953750"/>
            <a:ext cx="17487900" cy="261080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31175" y="10953750"/>
            <a:ext cx="17487900" cy="261080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931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285" y="2190759"/>
            <a:ext cx="35490150" cy="795337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34289" y="10086978"/>
            <a:ext cx="17407530" cy="494347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400" indent="0">
              <a:buNone/>
              <a:defRPr sz="9000" b="1"/>
            </a:lvl2pPr>
            <a:lvl3pPr marL="4114800" indent="0">
              <a:buNone/>
              <a:defRPr sz="8100" b="1"/>
            </a:lvl3pPr>
            <a:lvl4pPr marL="6172200" indent="0">
              <a:buNone/>
              <a:defRPr sz="7200" b="1"/>
            </a:lvl4pPr>
            <a:lvl5pPr marL="8229600" indent="0">
              <a:buNone/>
              <a:defRPr sz="7200" b="1"/>
            </a:lvl5pPr>
            <a:lvl6pPr marL="10287000" indent="0">
              <a:buNone/>
              <a:defRPr sz="7200" b="1"/>
            </a:lvl6pPr>
            <a:lvl7pPr marL="12344400" indent="0">
              <a:buNone/>
              <a:defRPr sz="7200" b="1"/>
            </a:lvl7pPr>
            <a:lvl8pPr marL="14401800" indent="0">
              <a:buNone/>
              <a:defRPr sz="7200" b="1"/>
            </a:lvl8pPr>
            <a:lvl9pPr marL="16459200" indent="0">
              <a:buNone/>
              <a:defRPr sz="7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34289" y="15030450"/>
            <a:ext cx="17407530" cy="221075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831177" y="10086978"/>
            <a:ext cx="17493260" cy="4943472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400" indent="0">
              <a:buNone/>
              <a:defRPr sz="9000" b="1"/>
            </a:lvl2pPr>
            <a:lvl3pPr marL="4114800" indent="0">
              <a:buNone/>
              <a:defRPr sz="8100" b="1"/>
            </a:lvl3pPr>
            <a:lvl4pPr marL="6172200" indent="0">
              <a:buNone/>
              <a:defRPr sz="7200" b="1"/>
            </a:lvl4pPr>
            <a:lvl5pPr marL="8229600" indent="0">
              <a:buNone/>
              <a:defRPr sz="7200" b="1"/>
            </a:lvl5pPr>
            <a:lvl6pPr marL="10287000" indent="0">
              <a:buNone/>
              <a:defRPr sz="7200" b="1"/>
            </a:lvl6pPr>
            <a:lvl7pPr marL="12344400" indent="0">
              <a:buNone/>
              <a:defRPr sz="7200" b="1"/>
            </a:lvl7pPr>
            <a:lvl8pPr marL="14401800" indent="0">
              <a:buNone/>
              <a:defRPr sz="7200" b="1"/>
            </a:lvl8pPr>
            <a:lvl9pPr marL="16459200" indent="0">
              <a:buNone/>
              <a:defRPr sz="7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831177" y="15030450"/>
            <a:ext cx="17493260" cy="221075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7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8463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2543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285" y="2743200"/>
            <a:ext cx="13271301" cy="9601200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93259" y="5924559"/>
            <a:ext cx="20831175" cy="29241750"/>
          </a:xfrm>
        </p:spPr>
        <p:txBody>
          <a:bodyPr/>
          <a:lstStyle>
            <a:lvl1pPr>
              <a:defRPr sz="144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34285" y="12344400"/>
            <a:ext cx="13271301" cy="22869528"/>
          </a:xfrm>
        </p:spPr>
        <p:txBody>
          <a:bodyPr/>
          <a:lstStyle>
            <a:lvl1pPr marL="0" indent="0">
              <a:buNone/>
              <a:defRPr sz="7200"/>
            </a:lvl1pPr>
            <a:lvl2pPr marL="2057400" indent="0">
              <a:buNone/>
              <a:defRPr sz="6300"/>
            </a:lvl2pPr>
            <a:lvl3pPr marL="4114800" indent="0">
              <a:buNone/>
              <a:defRPr sz="5400"/>
            </a:lvl3pPr>
            <a:lvl4pPr marL="6172200" indent="0">
              <a:buNone/>
              <a:defRPr sz="4500"/>
            </a:lvl4pPr>
            <a:lvl5pPr marL="8229600" indent="0">
              <a:buNone/>
              <a:defRPr sz="4500"/>
            </a:lvl5pPr>
            <a:lvl6pPr marL="10287000" indent="0">
              <a:buNone/>
              <a:defRPr sz="4500"/>
            </a:lvl6pPr>
            <a:lvl7pPr marL="12344400" indent="0">
              <a:buNone/>
              <a:defRPr sz="4500"/>
            </a:lvl7pPr>
            <a:lvl8pPr marL="14401800" indent="0">
              <a:buNone/>
              <a:defRPr sz="4500"/>
            </a:lvl8pPr>
            <a:lvl9pPr marL="16459200" indent="0">
              <a:buNone/>
              <a:defRPr sz="4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769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285" y="2743200"/>
            <a:ext cx="13271301" cy="9601200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493259" y="5924559"/>
            <a:ext cx="20831175" cy="29241750"/>
          </a:xfrm>
        </p:spPr>
        <p:txBody>
          <a:bodyPr anchor="t"/>
          <a:lstStyle>
            <a:lvl1pPr marL="0" indent="0">
              <a:buNone/>
              <a:defRPr sz="14400"/>
            </a:lvl1pPr>
            <a:lvl2pPr marL="2057400" indent="0">
              <a:buNone/>
              <a:defRPr sz="12600"/>
            </a:lvl2pPr>
            <a:lvl3pPr marL="4114800" indent="0">
              <a:buNone/>
              <a:defRPr sz="10800"/>
            </a:lvl3pPr>
            <a:lvl4pPr marL="6172200" indent="0">
              <a:buNone/>
              <a:defRPr sz="9000"/>
            </a:lvl4pPr>
            <a:lvl5pPr marL="8229600" indent="0">
              <a:buNone/>
              <a:defRPr sz="9000"/>
            </a:lvl5pPr>
            <a:lvl6pPr marL="10287000" indent="0">
              <a:buNone/>
              <a:defRPr sz="9000"/>
            </a:lvl6pPr>
            <a:lvl7pPr marL="12344400" indent="0">
              <a:buNone/>
              <a:defRPr sz="9000"/>
            </a:lvl7pPr>
            <a:lvl8pPr marL="14401800" indent="0">
              <a:buNone/>
              <a:defRPr sz="9000"/>
            </a:lvl8pPr>
            <a:lvl9pPr marL="16459200" indent="0">
              <a:buNone/>
              <a:defRPr sz="9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34285" y="12344400"/>
            <a:ext cx="13271301" cy="22869528"/>
          </a:xfrm>
        </p:spPr>
        <p:txBody>
          <a:bodyPr/>
          <a:lstStyle>
            <a:lvl1pPr marL="0" indent="0">
              <a:buNone/>
              <a:defRPr sz="7200"/>
            </a:lvl1pPr>
            <a:lvl2pPr marL="2057400" indent="0">
              <a:buNone/>
              <a:defRPr sz="6300"/>
            </a:lvl2pPr>
            <a:lvl3pPr marL="4114800" indent="0">
              <a:buNone/>
              <a:defRPr sz="5400"/>
            </a:lvl3pPr>
            <a:lvl4pPr marL="6172200" indent="0">
              <a:buNone/>
              <a:defRPr sz="4500"/>
            </a:lvl4pPr>
            <a:lvl5pPr marL="8229600" indent="0">
              <a:buNone/>
              <a:defRPr sz="4500"/>
            </a:lvl5pPr>
            <a:lvl6pPr marL="10287000" indent="0">
              <a:buNone/>
              <a:defRPr sz="4500"/>
            </a:lvl6pPr>
            <a:lvl7pPr marL="12344400" indent="0">
              <a:buNone/>
              <a:defRPr sz="4500"/>
            </a:lvl7pPr>
            <a:lvl8pPr marL="14401800" indent="0">
              <a:buNone/>
              <a:defRPr sz="4500"/>
            </a:lvl8pPr>
            <a:lvl9pPr marL="16459200" indent="0">
              <a:buNone/>
              <a:defRPr sz="4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14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7706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9446540" y="2190750"/>
            <a:ext cx="8872538" cy="348710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28927" y="2190750"/>
            <a:ext cx="26103263" cy="348710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65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28926" y="2190078"/>
            <a:ext cx="35490150" cy="7954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28926" y="10954433"/>
            <a:ext cx="35490150" cy="261073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828926" y="38137425"/>
            <a:ext cx="9258300" cy="21921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30276" y="38137425"/>
            <a:ext cx="13887450" cy="21921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060778" y="38137425"/>
            <a:ext cx="9258300" cy="21921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752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937681" rtl="0" eaLnBrk="1" latinLnBrk="0" hangingPunct="1">
        <a:lnSpc>
          <a:spcPct val="90000"/>
        </a:lnSpc>
        <a:spcBef>
          <a:spcPct val="0"/>
        </a:spcBef>
        <a:buNone/>
        <a:defRPr sz="45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4421" indent="-234421" algn="l" defTabSz="937681" rtl="0" eaLnBrk="1" latinLnBrk="0" hangingPunct="1">
        <a:lnSpc>
          <a:spcPct val="90000"/>
        </a:lnSpc>
        <a:spcBef>
          <a:spcPts val="1026"/>
        </a:spcBef>
        <a:buFont typeface="Arial"/>
        <a:buChar char="•"/>
        <a:defRPr sz="2873" kern="1200">
          <a:solidFill>
            <a:schemeClr val="tx1"/>
          </a:solidFill>
          <a:latin typeface="+mn-lt"/>
          <a:ea typeface="+mn-ea"/>
          <a:cs typeface="+mn-cs"/>
        </a:defRPr>
      </a:lvl1pPr>
      <a:lvl2pPr marL="703261" indent="-234421" algn="l" defTabSz="937681" rtl="0" eaLnBrk="1" latinLnBrk="0" hangingPunct="1">
        <a:lnSpc>
          <a:spcPct val="90000"/>
        </a:lnSpc>
        <a:spcBef>
          <a:spcPts val="512"/>
        </a:spcBef>
        <a:buFont typeface="Arial"/>
        <a:buChar char="•"/>
        <a:defRPr sz="2461" kern="1200">
          <a:solidFill>
            <a:schemeClr val="tx1"/>
          </a:solidFill>
          <a:latin typeface="+mn-lt"/>
          <a:ea typeface="+mn-ea"/>
          <a:cs typeface="+mn-cs"/>
        </a:defRPr>
      </a:lvl2pPr>
      <a:lvl3pPr marL="1172103" indent="-234421" algn="l" defTabSz="937681" rtl="0" eaLnBrk="1" latinLnBrk="0" hangingPunct="1">
        <a:lnSpc>
          <a:spcPct val="90000"/>
        </a:lnSpc>
        <a:spcBef>
          <a:spcPts val="512"/>
        </a:spcBef>
        <a:buFont typeface="Arial"/>
        <a:buChar char="•"/>
        <a:defRPr sz="2051" kern="1200">
          <a:solidFill>
            <a:schemeClr val="tx1"/>
          </a:solidFill>
          <a:latin typeface="+mn-lt"/>
          <a:ea typeface="+mn-ea"/>
          <a:cs typeface="+mn-cs"/>
        </a:defRPr>
      </a:lvl3pPr>
      <a:lvl4pPr marL="1640942" indent="-234421" algn="l" defTabSz="937681" rtl="0" eaLnBrk="1" latinLnBrk="0" hangingPunct="1">
        <a:lnSpc>
          <a:spcPct val="90000"/>
        </a:lnSpc>
        <a:spcBef>
          <a:spcPts val="512"/>
        </a:spcBef>
        <a:buFont typeface="Arial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4pPr>
      <a:lvl5pPr marL="2109782" indent="-234421" algn="l" defTabSz="937681" rtl="0" eaLnBrk="1" latinLnBrk="0" hangingPunct="1">
        <a:lnSpc>
          <a:spcPct val="90000"/>
        </a:lnSpc>
        <a:spcBef>
          <a:spcPts val="512"/>
        </a:spcBef>
        <a:buFont typeface="Arial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5pPr>
      <a:lvl6pPr marL="2578624" indent="-234421" algn="l" defTabSz="937681" rtl="0" eaLnBrk="1" latinLnBrk="0" hangingPunct="1">
        <a:lnSpc>
          <a:spcPct val="90000"/>
        </a:lnSpc>
        <a:spcBef>
          <a:spcPts val="512"/>
        </a:spcBef>
        <a:buFont typeface="Arial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6pPr>
      <a:lvl7pPr marL="3047465" indent="-234421" algn="l" defTabSz="937681" rtl="0" eaLnBrk="1" latinLnBrk="0" hangingPunct="1">
        <a:lnSpc>
          <a:spcPct val="90000"/>
        </a:lnSpc>
        <a:spcBef>
          <a:spcPts val="512"/>
        </a:spcBef>
        <a:buFont typeface="Arial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7pPr>
      <a:lvl8pPr marL="3516306" indent="-234421" algn="l" defTabSz="937681" rtl="0" eaLnBrk="1" latinLnBrk="0" hangingPunct="1">
        <a:lnSpc>
          <a:spcPct val="90000"/>
        </a:lnSpc>
        <a:spcBef>
          <a:spcPts val="512"/>
        </a:spcBef>
        <a:buFont typeface="Arial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8pPr>
      <a:lvl9pPr marL="3985146" indent="-234421" algn="l" defTabSz="937681" rtl="0" eaLnBrk="1" latinLnBrk="0" hangingPunct="1">
        <a:lnSpc>
          <a:spcPct val="90000"/>
        </a:lnSpc>
        <a:spcBef>
          <a:spcPts val="512"/>
        </a:spcBef>
        <a:buFont typeface="Arial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7681" rtl="0" eaLnBrk="1" latinLnBrk="0" hangingPunct="1">
        <a:defRPr sz="1846" kern="1200">
          <a:solidFill>
            <a:schemeClr val="tx1"/>
          </a:solidFill>
          <a:latin typeface="+mn-lt"/>
          <a:ea typeface="+mn-ea"/>
          <a:cs typeface="+mn-cs"/>
        </a:defRPr>
      </a:lvl1pPr>
      <a:lvl2pPr marL="468841" algn="l" defTabSz="937681" rtl="0" eaLnBrk="1" latinLnBrk="0" hangingPunct="1">
        <a:defRPr sz="1846" kern="1200">
          <a:solidFill>
            <a:schemeClr val="tx1"/>
          </a:solidFill>
          <a:latin typeface="+mn-lt"/>
          <a:ea typeface="+mn-ea"/>
          <a:cs typeface="+mn-cs"/>
        </a:defRPr>
      </a:lvl2pPr>
      <a:lvl3pPr marL="937681" algn="l" defTabSz="937681" rtl="0" eaLnBrk="1" latinLnBrk="0" hangingPunct="1">
        <a:defRPr sz="1846" kern="1200">
          <a:solidFill>
            <a:schemeClr val="tx1"/>
          </a:solidFill>
          <a:latin typeface="+mn-lt"/>
          <a:ea typeface="+mn-ea"/>
          <a:cs typeface="+mn-cs"/>
        </a:defRPr>
      </a:lvl3pPr>
      <a:lvl4pPr marL="1406523" algn="l" defTabSz="937681" rtl="0" eaLnBrk="1" latinLnBrk="0" hangingPunct="1">
        <a:defRPr sz="1846" kern="1200">
          <a:solidFill>
            <a:schemeClr val="tx1"/>
          </a:solidFill>
          <a:latin typeface="+mn-lt"/>
          <a:ea typeface="+mn-ea"/>
          <a:cs typeface="+mn-cs"/>
        </a:defRPr>
      </a:lvl4pPr>
      <a:lvl5pPr marL="1875363" algn="l" defTabSz="937681" rtl="0" eaLnBrk="1" latinLnBrk="0" hangingPunct="1">
        <a:defRPr sz="1846" kern="1200">
          <a:solidFill>
            <a:schemeClr val="tx1"/>
          </a:solidFill>
          <a:latin typeface="+mn-lt"/>
          <a:ea typeface="+mn-ea"/>
          <a:cs typeface="+mn-cs"/>
        </a:defRPr>
      </a:lvl5pPr>
      <a:lvl6pPr marL="2344204" algn="l" defTabSz="937681" rtl="0" eaLnBrk="1" latinLnBrk="0" hangingPunct="1">
        <a:defRPr sz="1846" kern="1200">
          <a:solidFill>
            <a:schemeClr val="tx1"/>
          </a:solidFill>
          <a:latin typeface="+mn-lt"/>
          <a:ea typeface="+mn-ea"/>
          <a:cs typeface="+mn-cs"/>
        </a:defRPr>
      </a:lvl6pPr>
      <a:lvl7pPr marL="2813043" algn="l" defTabSz="937681" rtl="0" eaLnBrk="1" latinLnBrk="0" hangingPunct="1">
        <a:defRPr sz="1846" kern="1200">
          <a:solidFill>
            <a:schemeClr val="tx1"/>
          </a:solidFill>
          <a:latin typeface="+mn-lt"/>
          <a:ea typeface="+mn-ea"/>
          <a:cs typeface="+mn-cs"/>
        </a:defRPr>
      </a:lvl7pPr>
      <a:lvl8pPr marL="3281885" algn="l" defTabSz="937681" rtl="0" eaLnBrk="1" latinLnBrk="0" hangingPunct="1">
        <a:defRPr sz="1846" kern="1200">
          <a:solidFill>
            <a:schemeClr val="tx1"/>
          </a:solidFill>
          <a:latin typeface="+mn-lt"/>
          <a:ea typeface="+mn-ea"/>
          <a:cs typeface="+mn-cs"/>
        </a:defRPr>
      </a:lvl8pPr>
      <a:lvl9pPr marL="3750726" algn="l" defTabSz="937681" rtl="0" eaLnBrk="1" latinLnBrk="0" hangingPunct="1">
        <a:defRPr sz="18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28925" y="2190759"/>
            <a:ext cx="35490150" cy="79533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28925" y="10953750"/>
            <a:ext cx="35490150" cy="26108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828925" y="38138109"/>
            <a:ext cx="9258300" cy="2190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E6C94-D7E2-D545-9939-EE508A7C58C1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30275" y="38138109"/>
            <a:ext cx="13887450" cy="2190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060775" y="38138109"/>
            <a:ext cx="9258300" cy="2190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2EE6F-1026-414F-9707-AE174D3850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05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4114800" rtl="0" eaLnBrk="1" latinLnBrk="0" hangingPunct="1">
        <a:lnSpc>
          <a:spcPct val="90000"/>
        </a:lnSpc>
        <a:spcBef>
          <a:spcPct val="0"/>
        </a:spcBef>
        <a:buNone/>
        <a:defRPr sz="19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28700" indent="-1028700" algn="l" defTabSz="4114800" rtl="0" eaLnBrk="1" latinLnBrk="0" hangingPunct="1">
        <a:lnSpc>
          <a:spcPct val="90000"/>
        </a:lnSpc>
        <a:spcBef>
          <a:spcPts val="4500"/>
        </a:spcBef>
        <a:buFont typeface="Arial" panose="020B0604020202020204" pitchFamily="34" charset="0"/>
        <a:buChar char="•"/>
        <a:defRPr sz="12600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0" indent="-1028700" algn="l" defTabSz="4114800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0" indent="-1028700" algn="l" defTabSz="4114800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0" indent="-1028700" algn="l" defTabSz="4114800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9258300" indent="-1028700" algn="l" defTabSz="4114800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0" indent="-1028700" algn="l" defTabSz="4114800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3373100" indent="-1028700" algn="l" defTabSz="4114800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5430500" indent="-1028700" algn="l" defTabSz="4114800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7487900" indent="-1028700" algn="l" defTabSz="4114800" rtl="0" eaLnBrk="1" latinLnBrk="0" hangingPunct="1">
        <a:lnSpc>
          <a:spcPct val="90000"/>
        </a:lnSpc>
        <a:spcBef>
          <a:spcPts val="2250"/>
        </a:spcBef>
        <a:buFont typeface="Arial" panose="020B0604020202020204" pitchFamily="34" charset="0"/>
        <a:buChar char="•"/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574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722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870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3444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4592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emf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2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1AC31F-8825-A1A4-774D-7C53B3680E43}"/>
              </a:ext>
            </a:extLst>
          </p:cNvPr>
          <p:cNvSpPr/>
          <p:nvPr/>
        </p:nvSpPr>
        <p:spPr>
          <a:xfrm>
            <a:off x="725752" y="7467671"/>
            <a:ext cx="13206255" cy="78637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14"/>
          </a:p>
        </p:txBody>
      </p:sp>
      <p:sp>
        <p:nvSpPr>
          <p:cNvPr id="43" name="ZoneTexte 10">
            <a:extLst>
              <a:ext uri="{FF2B5EF4-FFF2-40B4-BE49-F238E27FC236}">
                <a16:creationId xmlns:a16="http://schemas.microsoft.com/office/drawing/2014/main" id="{E15845B9-AFE9-CDE9-159D-027470EAA795}"/>
              </a:ext>
            </a:extLst>
          </p:cNvPr>
          <p:cNvSpPr txBox="1"/>
          <p:nvPr/>
        </p:nvSpPr>
        <p:spPr>
          <a:xfrm>
            <a:off x="725752" y="15561998"/>
            <a:ext cx="13231455" cy="1276023"/>
          </a:xfrm>
          <a:prstGeom prst="rect">
            <a:avLst/>
          </a:prstGeom>
          <a:solidFill>
            <a:srgbClr val="0000C6"/>
          </a:solidFill>
        </p:spPr>
        <p:txBody>
          <a:bodyPr wrap="square" lIns="482316" tIns="241157" rIns="482316" bIns="241157" rtlCol="0">
            <a:spAutoFit/>
          </a:bodyPr>
          <a:lstStyle/>
          <a:p>
            <a:r>
              <a:rPr lang="fr-FR" sz="5127" b="1" dirty="0">
                <a:solidFill>
                  <a:schemeClr val="bg1"/>
                </a:solidFill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MÉTHODE</a:t>
            </a:r>
          </a:p>
        </p:txBody>
      </p:sp>
      <p:sp>
        <p:nvSpPr>
          <p:cNvPr id="41" name="ZoneTexte 10">
            <a:extLst>
              <a:ext uri="{FF2B5EF4-FFF2-40B4-BE49-F238E27FC236}">
                <a16:creationId xmlns:a16="http://schemas.microsoft.com/office/drawing/2014/main" id="{B6083136-3FF8-5F95-2C45-32DE1DC125A5}"/>
              </a:ext>
            </a:extLst>
          </p:cNvPr>
          <p:cNvSpPr txBox="1"/>
          <p:nvPr/>
        </p:nvSpPr>
        <p:spPr>
          <a:xfrm>
            <a:off x="725752" y="6205027"/>
            <a:ext cx="13219536" cy="1276023"/>
          </a:xfrm>
          <a:prstGeom prst="rect">
            <a:avLst/>
          </a:prstGeom>
          <a:solidFill>
            <a:srgbClr val="0000C6"/>
          </a:solidFill>
        </p:spPr>
        <p:txBody>
          <a:bodyPr wrap="square" lIns="482316" tIns="241157" rIns="482316" bIns="241157" rtlCol="0">
            <a:spAutoFit/>
          </a:bodyPr>
          <a:lstStyle/>
          <a:p>
            <a:r>
              <a:rPr lang="fr-FR" sz="5127" b="1" dirty="0">
                <a:solidFill>
                  <a:schemeClr val="bg1"/>
                </a:solidFill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43107"/>
            <a:ext cx="3258674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Le chronotype et la </a:t>
            </a:r>
            <a:r>
              <a:rPr lang="en-US" sz="8800" b="1" dirty="0" err="1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qualit</a:t>
            </a:r>
            <a:r>
              <a:rPr lang="fr-CA" sz="8800" b="1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é du sommeil pendant les activités à distance et en présentiel dans un contexte scolaire</a:t>
            </a:r>
            <a:endParaRPr lang="en-US" sz="8800" b="1" dirty="0">
              <a:latin typeface="Arial" panose="020B0604020202020204" pitchFamily="34" charset="0"/>
              <a:ea typeface="Calibri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3153096"/>
            <a:ext cx="33832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Costin</a:t>
            </a:r>
            <a:r>
              <a:rPr lang="en-US" sz="8000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, G., Jorgensen, M.,</a:t>
            </a:r>
            <a:r>
              <a:rPr lang="en-CA" sz="8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CA" sz="8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Wileman</a:t>
            </a:r>
            <a:r>
              <a:rPr lang="en-CA" sz="8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S., Havel, A., Wing, S., </a:t>
            </a:r>
            <a:r>
              <a:rPr lang="en-CA" sz="8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Creti</a:t>
            </a:r>
            <a:r>
              <a:rPr lang="en-CA" sz="8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L., </a:t>
            </a:r>
            <a:r>
              <a:rPr lang="en-CA" sz="8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Bailes</a:t>
            </a:r>
            <a:r>
              <a:rPr lang="en-CA" sz="8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S., </a:t>
            </a:r>
            <a:r>
              <a:rPr lang="en-CA" sz="8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Libman</a:t>
            </a:r>
            <a:r>
              <a:rPr lang="en-CA" sz="8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E., </a:t>
            </a:r>
            <a:r>
              <a:rPr lang="en-CA" sz="8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Vasseur</a:t>
            </a:r>
            <a:r>
              <a:rPr lang="en-CA" sz="8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A., </a:t>
            </a:r>
            <a:r>
              <a:rPr lang="en-CA" sz="8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Ereshchenko</a:t>
            </a:r>
            <a:r>
              <a:rPr lang="en-CA" sz="8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D., Vo, C., &amp; </a:t>
            </a:r>
            <a:r>
              <a:rPr lang="en-US" sz="8000" dirty="0" err="1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Fichten</a:t>
            </a:r>
            <a:r>
              <a:rPr lang="en-US" sz="8000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, C.</a:t>
            </a:r>
            <a:endParaRPr lang="fr-FR" sz="8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5694" y="87287"/>
            <a:ext cx="7209691" cy="2073375"/>
          </a:xfrm>
          <a:prstGeom prst="rect">
            <a:avLst/>
          </a:prstGeom>
        </p:spPr>
      </p:pic>
      <p:sp>
        <p:nvSpPr>
          <p:cNvPr id="25" name="ZoneTexte 10">
            <a:extLst>
              <a:ext uri="{FF2B5EF4-FFF2-40B4-BE49-F238E27FC236}">
                <a16:creationId xmlns:a16="http://schemas.microsoft.com/office/drawing/2014/main" id="{396A84A7-18F1-CB44-AFDC-3D4BD1436748}"/>
              </a:ext>
            </a:extLst>
          </p:cNvPr>
          <p:cNvSpPr txBox="1"/>
          <p:nvPr/>
        </p:nvSpPr>
        <p:spPr>
          <a:xfrm>
            <a:off x="14243400" y="6243611"/>
            <a:ext cx="26622872" cy="1276023"/>
          </a:xfrm>
          <a:prstGeom prst="rect">
            <a:avLst/>
          </a:prstGeom>
          <a:solidFill>
            <a:srgbClr val="0000C6"/>
          </a:solidFill>
        </p:spPr>
        <p:txBody>
          <a:bodyPr wrap="square" lIns="482316" tIns="241157" rIns="482316" bIns="241157" rtlCol="0">
            <a:spAutoFit/>
          </a:bodyPr>
          <a:lstStyle/>
          <a:p>
            <a:r>
              <a:rPr lang="fr-FR" sz="5127" b="1" dirty="0">
                <a:solidFill>
                  <a:schemeClr val="bg1"/>
                </a:solidFill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R</a:t>
            </a:r>
            <a:r>
              <a:rPr lang="fr-CA" sz="5127" b="1" dirty="0">
                <a:solidFill>
                  <a:schemeClr val="bg1"/>
                </a:solidFill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ÉSULTATS</a:t>
            </a:r>
            <a:endParaRPr lang="fr-FR" sz="5127" b="1" dirty="0">
              <a:solidFill>
                <a:schemeClr val="bg1"/>
              </a:solidFill>
              <a:latin typeface="Arial" panose="020B0604020202020204" pitchFamily="34" charset="0"/>
              <a:ea typeface="Calibri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7D7B488-340E-D04A-8667-E0D2250EEFCB}"/>
              </a:ext>
            </a:extLst>
          </p:cNvPr>
          <p:cNvSpPr txBox="1"/>
          <p:nvPr/>
        </p:nvSpPr>
        <p:spPr>
          <a:xfrm>
            <a:off x="914318" y="7454349"/>
            <a:ext cx="12954770" cy="8661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5368" indent="-415368">
              <a:buFont typeface="Wingdings" panose="05000000000000000000" pitchFamily="2" charset="2"/>
              <a:buChar char="§"/>
            </a:pPr>
            <a:r>
              <a:rPr lang="en-US" sz="4615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Le </a:t>
            </a:r>
            <a:r>
              <a:rPr lang="en-US" sz="4615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sommeil</a:t>
            </a:r>
            <a:r>
              <a:rPr lang="en-US" sz="4615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</a:t>
            </a:r>
            <a:r>
              <a:rPr lang="en-US" sz="4615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peut</a:t>
            </a:r>
            <a:r>
              <a:rPr lang="en-US" sz="4615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</a:t>
            </a:r>
            <a:r>
              <a:rPr lang="en-US" sz="4615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être</a:t>
            </a:r>
            <a:r>
              <a:rPr lang="en-US" sz="4615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</a:t>
            </a:r>
            <a:r>
              <a:rPr lang="en-US" sz="4615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affecté</a:t>
            </a:r>
            <a:r>
              <a:rPr lang="en-US" sz="4615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par different </a:t>
            </a:r>
            <a:r>
              <a:rPr lang="en-US" sz="4615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facteurs</a:t>
            </a:r>
            <a:r>
              <a:rPr lang="en-US" sz="4615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dans un context </a:t>
            </a:r>
            <a:r>
              <a:rPr lang="en-US" sz="4615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académique</a:t>
            </a:r>
            <a:r>
              <a:rPr lang="en-US" sz="4615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:</a:t>
            </a:r>
          </a:p>
          <a:p>
            <a:pPr marL="2907576" lvl="1" indent="-415368">
              <a:buFont typeface="Wingdings" panose="05000000000000000000" pitchFamily="2" charset="2"/>
              <a:buChar char="§"/>
            </a:pPr>
            <a:r>
              <a:rPr lang="en-US" sz="4615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Activités</a:t>
            </a:r>
            <a:r>
              <a:rPr lang="en-US" sz="4615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à distance </a:t>
            </a:r>
            <a:r>
              <a:rPr lang="en-US" sz="4615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durant</a:t>
            </a:r>
            <a:r>
              <a:rPr lang="en-US" sz="4615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la </a:t>
            </a:r>
            <a:r>
              <a:rPr lang="en-US" sz="4615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pandémie</a:t>
            </a:r>
            <a:endParaRPr lang="en-US" sz="4615" dirty="0">
              <a:latin typeface="Calibri Light" panose="020F0302020204030204" pitchFamily="34" charset="0"/>
              <a:ea typeface="Calibri" charset="0"/>
              <a:cs typeface="Calibri Light" panose="020F0302020204030204" pitchFamily="34" charset="0"/>
            </a:endParaRPr>
          </a:p>
          <a:p>
            <a:pPr marL="2907576" lvl="1" indent="-415368">
              <a:buFont typeface="Wingdings" panose="05000000000000000000" pitchFamily="2" charset="2"/>
              <a:buChar char="§"/>
            </a:pPr>
            <a:r>
              <a:rPr lang="en-US" sz="4615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Retour aux </a:t>
            </a:r>
            <a:r>
              <a:rPr lang="en-US" sz="4615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activités</a:t>
            </a:r>
            <a:r>
              <a:rPr lang="en-US" sz="4615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</a:t>
            </a:r>
            <a:r>
              <a:rPr lang="en-US" sz="4615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en</a:t>
            </a:r>
            <a:r>
              <a:rPr lang="en-US" sz="4615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</a:t>
            </a:r>
            <a:r>
              <a:rPr lang="en-US" sz="4615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présentiel</a:t>
            </a:r>
            <a:r>
              <a:rPr lang="en-US" sz="4615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</a:t>
            </a:r>
          </a:p>
          <a:p>
            <a:pPr marL="2907576" lvl="1" indent="-415368">
              <a:buFont typeface="Wingdings" panose="05000000000000000000" pitchFamily="2" charset="2"/>
              <a:buChar char="§"/>
            </a:pPr>
            <a:r>
              <a:rPr lang="en-US" sz="4615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Chronotype</a:t>
            </a:r>
          </a:p>
          <a:p>
            <a:pPr marL="415368" indent="-415368">
              <a:buFont typeface="Wingdings" panose="05000000000000000000" pitchFamily="2" charset="2"/>
              <a:buChar char="§"/>
            </a:pPr>
            <a:r>
              <a:rPr lang="en-US" sz="4000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Manque de recherche sur le chronotype et la COVID-19</a:t>
            </a:r>
          </a:p>
          <a:p>
            <a:endParaRPr lang="en-US" sz="4615" dirty="0">
              <a:latin typeface="Calibri Light" panose="020F0302020204030204" pitchFamily="34" charset="0"/>
              <a:ea typeface="Calibri" charset="0"/>
              <a:cs typeface="Calibri Light" panose="020F0302020204030204" pitchFamily="34" charset="0"/>
            </a:endParaRPr>
          </a:p>
          <a:p>
            <a:r>
              <a:rPr lang="en-US" sz="4615" b="1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Question de recherche: </a:t>
            </a:r>
          </a:p>
          <a:p>
            <a:r>
              <a:rPr lang="fr-FR" sz="4615" b="1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Quel rôle le </a:t>
            </a:r>
            <a:r>
              <a:rPr lang="fr-FR" sz="4615" b="1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chronotype</a:t>
            </a:r>
            <a:r>
              <a:rPr lang="fr-FR" sz="4615" b="1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a-t-il joué dans la qualité du sommeil pendant les activités académiques à distance (COVID-19) et en personne?</a:t>
            </a:r>
            <a:endParaRPr lang="fr-FR" sz="5538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5537" dirty="0">
              <a:latin typeface="Calibri Light" panose="020F0302020204030204" pitchFamily="34" charset="0"/>
              <a:ea typeface="Calibri" charset="0"/>
              <a:cs typeface="Calibri Light" panose="020F03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9CB4D3E-0EFE-E3B0-6B47-6CD6CC55F850}"/>
              </a:ext>
            </a:extLst>
          </p:cNvPr>
          <p:cNvSpPr txBox="1"/>
          <p:nvPr/>
        </p:nvSpPr>
        <p:spPr>
          <a:xfrm>
            <a:off x="937728" y="17048178"/>
            <a:ext cx="13206255" cy="18062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54" b="1" u="sng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65 participants du Collège Dawson: </a:t>
            </a:r>
          </a:p>
          <a:p>
            <a:pPr marL="415368" indent="-415368">
              <a:buFont typeface="Wingdings" panose="05000000000000000000" pitchFamily="2" charset="2"/>
              <a:buChar char="§"/>
            </a:pPr>
            <a:r>
              <a:rPr lang="en-US" sz="4154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22 </a:t>
            </a:r>
            <a:r>
              <a:rPr lang="en-US" sz="4154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enseignants</a:t>
            </a:r>
            <a:r>
              <a:rPr lang="en-US" sz="4154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</a:t>
            </a:r>
            <a:r>
              <a:rPr lang="en-US" sz="3692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(10 avec un handicap, 12 sans handicap) </a:t>
            </a:r>
          </a:p>
          <a:p>
            <a:pPr marL="415368" indent="-415368">
              <a:buFont typeface="Wingdings" panose="05000000000000000000" pitchFamily="2" charset="2"/>
              <a:buChar char="§"/>
            </a:pPr>
            <a:r>
              <a:rPr lang="en-US" sz="4154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21 </a:t>
            </a:r>
            <a:r>
              <a:rPr lang="en-US" sz="4154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membres</a:t>
            </a:r>
            <a:r>
              <a:rPr lang="en-US" sz="4154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du personnel non </a:t>
            </a:r>
            <a:r>
              <a:rPr lang="en-US" sz="4154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enseignant</a:t>
            </a:r>
            <a:r>
              <a:rPr lang="en-US" sz="4154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</a:t>
            </a:r>
            <a:r>
              <a:rPr lang="en-US" sz="3692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(10 avec un handicap, 11 sans handicap)</a:t>
            </a:r>
          </a:p>
          <a:p>
            <a:pPr marL="415368" indent="-415368">
              <a:buFont typeface="Wingdings" panose="05000000000000000000" pitchFamily="2" charset="2"/>
              <a:buChar char="§"/>
            </a:pPr>
            <a:r>
              <a:rPr lang="en-US" sz="4154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22 </a:t>
            </a:r>
            <a:r>
              <a:rPr lang="en-US" sz="4154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étudiants</a:t>
            </a:r>
            <a:r>
              <a:rPr lang="en-US" sz="4154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</a:t>
            </a:r>
            <a:r>
              <a:rPr lang="en-US" sz="3692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(15 avec un handicap, 7 sans handicap)</a:t>
            </a:r>
          </a:p>
          <a:p>
            <a:endParaRPr lang="en-US" sz="4154" b="1" dirty="0">
              <a:latin typeface="Calibri Light" panose="020F0302020204030204" pitchFamily="34" charset="0"/>
              <a:ea typeface="Calibri" charset="0"/>
              <a:cs typeface="Calibri Light" panose="020F0302020204030204" pitchFamily="34" charset="0"/>
            </a:endParaRPr>
          </a:p>
          <a:p>
            <a:r>
              <a:rPr lang="en-US" sz="4154" b="1" u="sng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Les participants </a:t>
            </a:r>
            <a:r>
              <a:rPr lang="en-US" sz="4154" b="1" u="sng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ont</a:t>
            </a:r>
            <a:r>
              <a:rPr lang="en-US" sz="4154" b="1" u="sng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</a:t>
            </a:r>
            <a:r>
              <a:rPr lang="en-US" sz="4154" b="1" u="sng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complété</a:t>
            </a:r>
            <a:r>
              <a:rPr lang="en-US" sz="4154" b="1" u="sng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: </a:t>
            </a:r>
          </a:p>
          <a:p>
            <a:pPr marL="415368" indent="-415368">
              <a:buFont typeface="Wingdings" panose="05000000000000000000" pitchFamily="2" charset="2"/>
              <a:buChar char="§"/>
            </a:pPr>
            <a:r>
              <a:rPr lang="en-US" sz="4154" b="1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Questionnaire </a:t>
            </a:r>
            <a:r>
              <a:rPr lang="en-US" sz="4154" b="1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réduit</a:t>
            </a:r>
            <a:r>
              <a:rPr lang="en-US" sz="4154" b="1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de </a:t>
            </a:r>
            <a:r>
              <a:rPr lang="en-US" sz="4154" b="1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typologie</a:t>
            </a:r>
            <a:r>
              <a:rPr lang="en-US" sz="4154" b="1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</a:t>
            </a:r>
            <a:r>
              <a:rPr lang="en-US" sz="4154" b="1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circardienne</a:t>
            </a:r>
            <a:endParaRPr lang="en-US" sz="4154" b="1" dirty="0">
              <a:latin typeface="Calibri Light" panose="020F0302020204030204" pitchFamily="34" charset="0"/>
              <a:ea typeface="Calibri" charset="0"/>
              <a:cs typeface="Calibri Light" panose="020F0302020204030204" pitchFamily="34" charset="0"/>
            </a:endParaRPr>
          </a:p>
          <a:p>
            <a:pPr marL="1246104" lvl="1" indent="-415368">
              <a:buFont typeface="Wingdings" panose="05000000000000000000" pitchFamily="2" charset="2"/>
              <a:buChar char="§"/>
            </a:pPr>
            <a:r>
              <a:rPr lang="en-US" sz="4154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3 chronotypes </a:t>
            </a:r>
            <a:r>
              <a:rPr lang="en-US" sz="3692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(</a:t>
            </a:r>
            <a:r>
              <a:rPr lang="en-US" sz="3692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étendue</a:t>
            </a:r>
            <a:r>
              <a:rPr lang="en-US" sz="3692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des scores: 4 à 25)</a:t>
            </a:r>
          </a:p>
          <a:p>
            <a:pPr marL="2076840" lvl="1" indent="-415368">
              <a:buFont typeface="Wingdings" panose="05000000000000000000" pitchFamily="2" charset="2"/>
              <a:buChar char="§"/>
            </a:pPr>
            <a:r>
              <a:rPr lang="en-US" sz="4154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Matinal </a:t>
            </a:r>
            <a:r>
              <a:rPr lang="en-US" sz="3692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(n = 21, </a:t>
            </a:r>
            <a:r>
              <a:rPr lang="en-US" sz="3692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étendue</a:t>
            </a:r>
            <a:r>
              <a:rPr lang="en-US" sz="3692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des scores =18-25)</a:t>
            </a:r>
          </a:p>
          <a:p>
            <a:pPr marL="2076840" lvl="1" indent="-415368">
              <a:buFont typeface="Wingdings" panose="05000000000000000000" pitchFamily="2" charset="2"/>
              <a:buChar char="§"/>
            </a:pPr>
            <a:r>
              <a:rPr lang="en-US" sz="4154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Intermédiaire</a:t>
            </a:r>
            <a:r>
              <a:rPr lang="en-US" sz="4154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</a:t>
            </a:r>
            <a:r>
              <a:rPr lang="en-US" sz="3692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(n = 28, </a:t>
            </a:r>
            <a:r>
              <a:rPr lang="en-US" sz="3692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étendue</a:t>
            </a:r>
            <a:r>
              <a:rPr lang="en-US" sz="3692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des scores = 12-17)</a:t>
            </a:r>
          </a:p>
          <a:p>
            <a:pPr marL="2076840" lvl="1" indent="-415368">
              <a:buFont typeface="Wingdings" panose="05000000000000000000" pitchFamily="2" charset="2"/>
              <a:buChar char="§"/>
            </a:pPr>
            <a:r>
              <a:rPr lang="en-US" sz="4154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Vespéral</a:t>
            </a:r>
            <a:r>
              <a:rPr lang="en-US" sz="4154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</a:t>
            </a:r>
            <a:r>
              <a:rPr lang="en-US" sz="3692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(n =16, </a:t>
            </a:r>
            <a:r>
              <a:rPr lang="en-US" sz="3692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étendue</a:t>
            </a:r>
            <a:r>
              <a:rPr lang="en-US" sz="3692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des scores = 4-11)</a:t>
            </a:r>
          </a:p>
          <a:p>
            <a:pPr marL="2033226" lvl="1"/>
            <a:endParaRPr lang="en-US" sz="4154" dirty="0">
              <a:latin typeface="Calibri Light" panose="020F0302020204030204" pitchFamily="34" charset="0"/>
              <a:ea typeface="Calibri" charset="0"/>
              <a:cs typeface="Calibri Light" panose="020F0302020204030204" pitchFamily="34" charset="0"/>
            </a:endParaRPr>
          </a:p>
          <a:p>
            <a:pPr marL="395638" indent="-415368">
              <a:buFont typeface="Wingdings" panose="05000000000000000000" pitchFamily="2" charset="2"/>
              <a:buChar char="§"/>
            </a:pPr>
            <a:r>
              <a:rPr lang="en-US" sz="4154" b="1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Deux questions sur la </a:t>
            </a:r>
            <a:r>
              <a:rPr lang="en-US" sz="4154" b="1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qualité</a:t>
            </a:r>
            <a:r>
              <a:rPr lang="en-US" sz="4154" b="1" dirty="0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 du </a:t>
            </a:r>
            <a:r>
              <a:rPr lang="en-US" sz="4154" b="1" dirty="0" err="1">
                <a:latin typeface="Calibri Light" panose="020F0302020204030204" pitchFamily="34" charset="0"/>
                <a:ea typeface="Calibri" charset="0"/>
                <a:cs typeface="Calibri Light" panose="020F0302020204030204" pitchFamily="34" charset="0"/>
              </a:rPr>
              <a:t>sommeil</a:t>
            </a:r>
            <a:endParaRPr lang="en-US" sz="4154" b="1" dirty="0">
              <a:latin typeface="Calibri Light" panose="020F0302020204030204" pitchFamily="34" charset="0"/>
              <a:ea typeface="Calibri" charset="0"/>
              <a:cs typeface="Calibri Light" panose="020F0302020204030204" pitchFamily="34" charset="0"/>
            </a:endParaRPr>
          </a:p>
          <a:p>
            <a:pPr marL="1246104" lvl="1" indent="-415368">
              <a:buFont typeface="Wingdings" panose="05000000000000000000" pitchFamily="2" charset="2"/>
              <a:buChar char="§"/>
            </a:pPr>
            <a:r>
              <a:rPr lang="fr-FR" sz="4154" dirty="0">
                <a:latin typeface="+mj-lt"/>
                <a:ea typeface="Times New Roman" panose="02020603050405020304" pitchFamily="18" charset="0"/>
              </a:rPr>
              <a:t>Sur une échelle de 1 à 10, 1 étant très mauvais et 10 très bon, quelle a été, dans l'ensemble, la qualité de votre sommeil au cours de votre dernier semestre d'apprentissage/travail/enseignement </a:t>
            </a:r>
            <a:r>
              <a:rPr lang="fr-FR" sz="4154" b="1" dirty="0">
                <a:latin typeface="+mj-lt"/>
                <a:ea typeface="Times New Roman" panose="02020603050405020304" pitchFamily="18" charset="0"/>
              </a:rPr>
              <a:t>à distance </a:t>
            </a:r>
            <a:r>
              <a:rPr lang="fr-FR" sz="4154" dirty="0">
                <a:latin typeface="+mj-lt"/>
                <a:ea typeface="Times New Roman" panose="02020603050405020304" pitchFamily="18" charset="0"/>
              </a:rPr>
              <a:t>?</a:t>
            </a:r>
          </a:p>
          <a:p>
            <a:pPr marL="830736" lvl="1"/>
            <a:endParaRPr lang="en-US" sz="4154" b="1" dirty="0">
              <a:latin typeface="+mj-lt"/>
              <a:ea typeface="Times New Roman" panose="02020603050405020304" pitchFamily="18" charset="0"/>
            </a:endParaRPr>
          </a:p>
          <a:p>
            <a:pPr marL="1246104" lvl="1" indent="-415368">
              <a:buFont typeface="Wingdings" panose="05000000000000000000" pitchFamily="2" charset="2"/>
              <a:buChar char="§"/>
            </a:pPr>
            <a:r>
              <a:rPr lang="fr-FR" sz="4154" dirty="0">
                <a:latin typeface="+mj-lt"/>
                <a:ea typeface="Times New Roman" panose="02020603050405020304" pitchFamily="18" charset="0"/>
              </a:rPr>
              <a:t>Sur une échelle de 1 à 10, 1 étant très mauvais et 10 très bon, quelle a été, dans l'ensemble, la qualité de votre sommeil au cours de votre dernier semestre d'apprentissage/travail/enseignement </a:t>
            </a:r>
            <a:r>
              <a:rPr lang="fr-FR" sz="4154" b="1" dirty="0">
                <a:latin typeface="+mj-lt"/>
                <a:ea typeface="Times New Roman" panose="02020603050405020304" pitchFamily="18" charset="0"/>
              </a:rPr>
              <a:t>en personne</a:t>
            </a:r>
            <a:r>
              <a:rPr lang="fr-FR" sz="4154" dirty="0">
                <a:latin typeface="+mj-lt"/>
                <a:ea typeface="Times New Roman" panose="02020603050405020304" pitchFamily="18" charset="0"/>
              </a:rPr>
              <a:t>?</a:t>
            </a:r>
            <a:endParaRPr lang="en-US" sz="3692" dirty="0">
              <a:latin typeface="+mj-lt"/>
              <a:ea typeface="Times New Roman" panose="02020603050405020304" pitchFamily="18" charset="0"/>
            </a:endParaRPr>
          </a:p>
          <a:p>
            <a:pPr marL="527517" marR="275481" indent="-527517">
              <a:buFont typeface="Courier New" panose="02070309020205020404" pitchFamily="49" charset="0"/>
              <a:buChar char="o"/>
            </a:pPr>
            <a:endParaRPr lang="en-US" sz="2308" dirty="0">
              <a:latin typeface="+mj-lt"/>
              <a:ea typeface="Times New Roman" panose="02020603050405020304" pitchFamily="18" charset="0"/>
            </a:endParaRPr>
          </a:p>
          <a:p>
            <a:pPr marR="275481"/>
            <a:endParaRPr lang="en-US" sz="4154" dirty="0">
              <a:latin typeface="+mj-lt"/>
              <a:ea typeface="Times New Roman" panose="02020603050405020304" pitchFamily="18" charset="0"/>
            </a:endParaRPr>
          </a:p>
          <a:p>
            <a:pPr marR="275481"/>
            <a:endParaRPr lang="fr-FR" sz="4154" dirty="0">
              <a:latin typeface="+mj-lt"/>
              <a:ea typeface="Times New Roman" panose="02020603050405020304" pitchFamily="18" charset="0"/>
            </a:endParaRPr>
          </a:p>
          <a:p>
            <a:pPr lvl="1"/>
            <a:endParaRPr lang="en-US" sz="5537" dirty="0">
              <a:latin typeface="Calibri Light" panose="020F0302020204030204" pitchFamily="34" charset="0"/>
              <a:ea typeface="Calibri" charset="0"/>
              <a:cs typeface="Calibri Light" panose="020F0302020204030204" pitchFamily="34" charset="0"/>
            </a:endParaRPr>
          </a:p>
          <a:p>
            <a:endParaRPr lang="en-US" sz="5537" dirty="0">
              <a:latin typeface="Calibri Light" panose="020F0302020204030204" pitchFamily="34" charset="0"/>
              <a:ea typeface="Calibri" charset="0"/>
              <a:cs typeface="Calibri Light" panose="020F03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33708B-9B7C-8E4E-E8AE-B9FD1EB4C304}"/>
              </a:ext>
            </a:extLst>
          </p:cNvPr>
          <p:cNvSpPr/>
          <p:nvPr/>
        </p:nvSpPr>
        <p:spPr>
          <a:xfrm>
            <a:off x="725753" y="16838143"/>
            <a:ext cx="13219536" cy="151707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14"/>
          </a:p>
        </p:txBody>
      </p:sp>
      <p:sp>
        <p:nvSpPr>
          <p:cNvPr id="14" name="ZoneTexte 10">
            <a:extLst>
              <a:ext uri="{FF2B5EF4-FFF2-40B4-BE49-F238E27FC236}">
                <a16:creationId xmlns:a16="http://schemas.microsoft.com/office/drawing/2014/main" id="{E02C1473-3FC4-FC19-53B3-57C46BEE3D45}"/>
              </a:ext>
            </a:extLst>
          </p:cNvPr>
          <p:cNvSpPr txBox="1"/>
          <p:nvPr/>
        </p:nvSpPr>
        <p:spPr>
          <a:xfrm>
            <a:off x="725752" y="32239460"/>
            <a:ext cx="13249039" cy="1276023"/>
          </a:xfrm>
          <a:prstGeom prst="rect">
            <a:avLst/>
          </a:prstGeom>
          <a:solidFill>
            <a:srgbClr val="0000C6"/>
          </a:solidFill>
        </p:spPr>
        <p:txBody>
          <a:bodyPr wrap="square" lIns="482316" tIns="241157" rIns="482316" bIns="241157" rtlCol="0">
            <a:spAutoFit/>
          </a:bodyPr>
          <a:lstStyle/>
          <a:p>
            <a:r>
              <a:rPr lang="fr-FR" sz="5127" b="1" dirty="0">
                <a:solidFill>
                  <a:schemeClr val="bg1"/>
                </a:solidFill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4A7327-8F36-466D-013D-D1A04A9A397E}"/>
              </a:ext>
            </a:extLst>
          </p:cNvPr>
          <p:cNvSpPr/>
          <p:nvPr/>
        </p:nvSpPr>
        <p:spPr>
          <a:xfrm>
            <a:off x="725752" y="33515606"/>
            <a:ext cx="13249039" cy="73686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14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30670B-CD2B-9A5F-A6B4-9844BD236291}"/>
              </a:ext>
            </a:extLst>
          </p:cNvPr>
          <p:cNvSpPr/>
          <p:nvPr/>
        </p:nvSpPr>
        <p:spPr>
          <a:xfrm>
            <a:off x="14266474" y="7481049"/>
            <a:ext cx="26576725" cy="3342384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14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11176A-2D17-0BAE-5EAC-4EBB29CAAEAB}"/>
              </a:ext>
            </a:extLst>
          </p:cNvPr>
          <p:cNvSpPr txBox="1"/>
          <p:nvPr/>
        </p:nvSpPr>
        <p:spPr>
          <a:xfrm>
            <a:off x="14355423" y="7409409"/>
            <a:ext cx="26259177" cy="383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/>
              <a:t>Comment la </a:t>
            </a:r>
            <a:r>
              <a:rPr lang="en-US" sz="5000" b="1" dirty="0" err="1"/>
              <a:t>pandémie</a:t>
            </a:r>
            <a:r>
              <a:rPr lang="en-US" sz="5000" b="1" dirty="0"/>
              <a:t> de COVID-19 a-t-</a:t>
            </a:r>
            <a:r>
              <a:rPr lang="en-US" sz="5000" b="1" dirty="0" err="1"/>
              <a:t>elle</a:t>
            </a:r>
            <a:r>
              <a:rPr lang="en-US" sz="5000" b="1" dirty="0"/>
              <a:t> </a:t>
            </a:r>
            <a:r>
              <a:rPr lang="en-US" sz="5000" b="1" dirty="0" err="1"/>
              <a:t>affecté</a:t>
            </a:r>
            <a:r>
              <a:rPr lang="en-US" sz="5000" b="1" dirty="0"/>
              <a:t> </a:t>
            </a:r>
            <a:r>
              <a:rPr lang="fr-FR" sz="5000" b="1" dirty="0"/>
              <a:t>la qualité du sommeil des étudiants et du personnel lors des activités à distance et en personne</a:t>
            </a:r>
            <a:r>
              <a:rPr lang="en-US" sz="5000" b="1" dirty="0"/>
              <a:t>?</a:t>
            </a:r>
            <a:endParaRPr lang="en-CA" sz="5000" b="1" u="sng" dirty="0">
              <a:latin typeface="+mj-lt"/>
            </a:endParaRPr>
          </a:p>
          <a:p>
            <a:pPr marL="830736" indent="-830736">
              <a:buFont typeface="Wingdings" panose="05000000000000000000" pitchFamily="2" charset="2"/>
              <a:buChar char="§"/>
            </a:pPr>
            <a:r>
              <a:rPr lang="en-CA" sz="4400" dirty="0">
                <a:latin typeface="+mj-lt"/>
              </a:rPr>
              <a:t>Il </a:t>
            </a:r>
            <a:r>
              <a:rPr lang="en-CA" sz="4400" dirty="0" err="1">
                <a:latin typeface="+mj-lt"/>
              </a:rPr>
              <a:t>n’y</a:t>
            </a:r>
            <a:r>
              <a:rPr lang="en-CA" sz="4400" dirty="0">
                <a:latin typeface="+mj-lt"/>
              </a:rPr>
              <a:t> a </a:t>
            </a:r>
            <a:r>
              <a:rPr lang="fr-FR" sz="4400" dirty="0">
                <a:latin typeface="+mj-lt"/>
              </a:rPr>
              <a:t>pas de différence significative entre la qualité du sommeil du personnel et des étudiants </a:t>
            </a:r>
            <a:r>
              <a:rPr lang="en-CA" sz="4400" dirty="0">
                <a:latin typeface="+mj-lt"/>
              </a:rPr>
              <a:t>(p = 0.05).</a:t>
            </a:r>
          </a:p>
          <a:p>
            <a:pPr marL="830736" indent="-830736">
              <a:buFont typeface="Wingdings" panose="05000000000000000000" pitchFamily="2" charset="2"/>
              <a:buChar char="§"/>
            </a:pPr>
            <a:r>
              <a:rPr lang="fr-FR" sz="4400" dirty="0">
                <a:latin typeface="+mj-lt"/>
              </a:rPr>
              <a:t>En général, les personnes dormaient mieux à distance qu'en personne </a:t>
            </a:r>
            <a:r>
              <a:rPr lang="en-CA" sz="4400" dirty="0">
                <a:latin typeface="+mj-lt"/>
              </a:rPr>
              <a:t>(p &lt; 0.05).</a:t>
            </a:r>
          </a:p>
          <a:p>
            <a:endParaRPr lang="en-CA" sz="5538" dirty="0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B40C284-FEA0-E3FA-501A-2E2B6B9303ED}"/>
              </a:ext>
            </a:extLst>
          </p:cNvPr>
          <p:cNvSpPr txBox="1"/>
          <p:nvPr/>
        </p:nvSpPr>
        <p:spPr>
          <a:xfrm>
            <a:off x="14586507" y="27281135"/>
            <a:ext cx="26107293" cy="2436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0" b="1" dirty="0"/>
              <a:t>Le </a:t>
            </a:r>
            <a:r>
              <a:rPr lang="fr-FR" sz="5000" b="1" dirty="0" err="1"/>
              <a:t>chronotype</a:t>
            </a:r>
            <a:r>
              <a:rPr lang="fr-FR" sz="5000" b="1" dirty="0"/>
              <a:t> a-t-il eu un impact sur la qualité du sommeil des étudiants de niveau postsecondaire, du corps professoral et du personnel non enseignant pendant les activités à distance et en personne de la COVID-19?</a:t>
            </a:r>
            <a:endParaRPr lang="en-CA" sz="5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C21088-5943-8030-DA8C-C1A3FC493EF3}"/>
              </a:ext>
            </a:extLst>
          </p:cNvPr>
          <p:cNvSpPr txBox="1"/>
          <p:nvPr/>
        </p:nvSpPr>
        <p:spPr>
          <a:xfrm>
            <a:off x="14507306" y="17101157"/>
            <a:ext cx="26107293" cy="4531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0" b="1" dirty="0"/>
              <a:t>Est-ce qu’avoir un handicap a eu un impact sur la qualité du sommeil des étudiants de niveau postsecondaire, du corps professoral et du personnel non enseignant pendant les activités à distance et en personne liées à la COVID-19?</a:t>
            </a:r>
            <a:endParaRPr lang="en-CA" sz="5000" b="1" dirty="0"/>
          </a:p>
          <a:p>
            <a:pPr marL="830736" indent="-830736">
              <a:buFont typeface="Wingdings" panose="05000000000000000000" pitchFamily="2" charset="2"/>
              <a:buChar char="§"/>
            </a:pPr>
            <a:r>
              <a:rPr lang="en-CA" sz="4615" dirty="0">
                <a:latin typeface="+mj-lt"/>
              </a:rPr>
              <a:t>Il </a:t>
            </a:r>
            <a:r>
              <a:rPr lang="en-CA" sz="4615" dirty="0" err="1">
                <a:latin typeface="+mj-lt"/>
              </a:rPr>
              <a:t>n’y</a:t>
            </a:r>
            <a:r>
              <a:rPr lang="en-CA" sz="4615" dirty="0">
                <a:latin typeface="+mj-lt"/>
              </a:rPr>
              <a:t> a pas de difference </a:t>
            </a:r>
            <a:r>
              <a:rPr lang="fr-FR" sz="4615" dirty="0">
                <a:latin typeface="+mj-lt"/>
              </a:rPr>
              <a:t>significative entre la qualité du sommeil des personnes en situation de handicap et les personnes sans handicap </a:t>
            </a:r>
            <a:r>
              <a:rPr lang="en-CA" sz="4615" dirty="0">
                <a:latin typeface="+mj-lt"/>
              </a:rPr>
              <a:t>(p = 0.228).</a:t>
            </a:r>
          </a:p>
          <a:p>
            <a:pPr marL="830736" indent="-830736">
              <a:buFont typeface="Wingdings" panose="05000000000000000000" pitchFamily="2" charset="2"/>
              <a:buChar char="§"/>
            </a:pPr>
            <a:r>
              <a:rPr lang="fr-FR" sz="4615" dirty="0">
                <a:latin typeface="+mj-lt"/>
              </a:rPr>
              <a:t>En général, les participants dormaient mieux à distance qu'en personne </a:t>
            </a:r>
            <a:r>
              <a:rPr lang="en-CA" sz="4615" dirty="0">
                <a:latin typeface="+mj-lt"/>
              </a:rPr>
              <a:t>(p &lt; 0.05).</a:t>
            </a:r>
            <a:endParaRPr lang="fr-FR" sz="4615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FA0E4A-4AD0-D920-69BD-4656F8DA4C6C}"/>
              </a:ext>
            </a:extLst>
          </p:cNvPr>
          <p:cNvSpPr txBox="1"/>
          <p:nvPr/>
        </p:nvSpPr>
        <p:spPr>
          <a:xfrm>
            <a:off x="1063470" y="33530343"/>
            <a:ext cx="12954770" cy="726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5368" indent="-415368">
              <a:buFont typeface="Wingdings" panose="05000000000000000000" pitchFamily="2" charset="2"/>
              <a:buChar char="§"/>
            </a:pPr>
            <a:r>
              <a:rPr lang="en-CA" sz="4154" dirty="0">
                <a:latin typeface="+mj-lt"/>
              </a:rPr>
              <a:t>Les </a:t>
            </a:r>
            <a:r>
              <a:rPr lang="en-CA" sz="4154" dirty="0" err="1">
                <a:latin typeface="+mj-lt"/>
              </a:rPr>
              <a:t>personnes</a:t>
            </a:r>
            <a:r>
              <a:rPr lang="en-CA" sz="4154" dirty="0">
                <a:latin typeface="+mj-lt"/>
              </a:rPr>
              <a:t> </a:t>
            </a:r>
            <a:r>
              <a:rPr lang="en-CA" sz="4154" dirty="0" err="1">
                <a:latin typeface="+mj-lt"/>
              </a:rPr>
              <a:t>ayant</a:t>
            </a:r>
            <a:r>
              <a:rPr lang="en-CA" sz="4154" dirty="0">
                <a:latin typeface="+mj-lt"/>
              </a:rPr>
              <a:t> un chronotype matinal </a:t>
            </a:r>
            <a:r>
              <a:rPr lang="fr-FR" sz="4154" dirty="0">
                <a:latin typeface="+mj-lt"/>
              </a:rPr>
              <a:t>ou intermédiaire ont déclaré avoir une meilleure qualité de sommeil que les personnes ayant un </a:t>
            </a:r>
            <a:r>
              <a:rPr lang="fr-FR" sz="4154" dirty="0" err="1">
                <a:latin typeface="+mj-lt"/>
              </a:rPr>
              <a:t>chronotype</a:t>
            </a:r>
            <a:r>
              <a:rPr lang="fr-FR" sz="4154" dirty="0">
                <a:latin typeface="+mj-lt"/>
              </a:rPr>
              <a:t> vespéral.</a:t>
            </a:r>
            <a:endParaRPr lang="en-CA" sz="4154" dirty="0">
              <a:latin typeface="+mj-lt"/>
            </a:endParaRPr>
          </a:p>
          <a:p>
            <a:pPr marL="1246104" indent="-415368">
              <a:buFont typeface="Wingdings" panose="05000000000000000000" pitchFamily="2" charset="2"/>
              <a:buChar char="§"/>
            </a:pPr>
            <a:r>
              <a:rPr lang="en-CA" sz="4154" dirty="0">
                <a:latin typeface="+mj-lt"/>
              </a:rPr>
              <a:t>Ce </a:t>
            </a:r>
            <a:r>
              <a:rPr lang="en-CA" sz="4154" dirty="0" err="1">
                <a:latin typeface="+mj-lt"/>
              </a:rPr>
              <a:t>résultat</a:t>
            </a:r>
            <a:r>
              <a:rPr lang="en-CA" sz="4154" dirty="0">
                <a:latin typeface="+mj-lt"/>
              </a:rPr>
              <a:t> correspond aux études </a:t>
            </a:r>
            <a:r>
              <a:rPr lang="en-CA" sz="4154" dirty="0" err="1">
                <a:latin typeface="+mj-lt"/>
              </a:rPr>
              <a:t>précédentes</a:t>
            </a:r>
            <a:r>
              <a:rPr lang="en-CA" sz="4154" dirty="0">
                <a:latin typeface="+mj-lt"/>
              </a:rPr>
              <a:t>.</a:t>
            </a:r>
          </a:p>
          <a:p>
            <a:endParaRPr lang="en-CA" sz="4154" dirty="0">
              <a:latin typeface="+mj-lt"/>
            </a:endParaRPr>
          </a:p>
          <a:p>
            <a:pPr marL="415368" indent="-415368">
              <a:buFont typeface="Wingdings" panose="05000000000000000000" pitchFamily="2" charset="2"/>
              <a:buChar char="§"/>
            </a:pPr>
            <a:r>
              <a:rPr lang="fr-FR" sz="4154" dirty="0">
                <a:latin typeface="+mj-lt"/>
              </a:rPr>
              <a:t>Les participants ont généralement mieux dormi à distance.</a:t>
            </a:r>
          </a:p>
          <a:p>
            <a:endParaRPr lang="fr-FR" sz="4615" dirty="0">
              <a:latin typeface="+mj-lt"/>
            </a:endParaRPr>
          </a:p>
          <a:p>
            <a:r>
              <a:rPr lang="fr-FR" sz="4615" b="1" dirty="0">
                <a:latin typeface="+mj-lt"/>
              </a:rPr>
              <a:t>Implications:</a:t>
            </a:r>
          </a:p>
          <a:p>
            <a:pPr marL="415368" indent="-415368">
              <a:buFont typeface="Wingdings" panose="05000000000000000000" pitchFamily="2" charset="2"/>
              <a:buChar char="§"/>
            </a:pPr>
            <a:r>
              <a:rPr lang="fr-FR" sz="4154" dirty="0">
                <a:latin typeface="+mj-lt"/>
              </a:rPr>
              <a:t>Apprendre, enseigner et travailler à distance pourrait être bénéfique pour le sommeil.</a:t>
            </a:r>
            <a:endParaRPr lang="en-CA" sz="4154" dirty="0"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E9B8DC-23DA-B90A-473D-0CBF31CACCAB}"/>
              </a:ext>
            </a:extLst>
          </p:cNvPr>
          <p:cNvSpPr txBox="1"/>
          <p:nvPr/>
        </p:nvSpPr>
        <p:spPr>
          <a:xfrm>
            <a:off x="14791468" y="29903956"/>
            <a:ext cx="13904775" cy="2222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30736" indent="-830736">
              <a:buFont typeface="Wingdings" panose="05000000000000000000" pitchFamily="2" charset="2"/>
              <a:buChar char="§"/>
            </a:pPr>
            <a:r>
              <a:rPr lang="fr-FR" sz="4615" dirty="0">
                <a:latin typeface="+mj-lt"/>
              </a:rPr>
              <a:t>Les individus avec un </a:t>
            </a:r>
            <a:r>
              <a:rPr lang="fr-FR" sz="4615" dirty="0" err="1">
                <a:latin typeface="+mj-lt"/>
              </a:rPr>
              <a:t>chronotype</a:t>
            </a:r>
            <a:r>
              <a:rPr lang="fr-FR" sz="4615" dirty="0">
                <a:latin typeface="+mj-lt"/>
              </a:rPr>
              <a:t> matinal et intermédiaire ont significativement mieux dormi que les individus avec un </a:t>
            </a:r>
            <a:r>
              <a:rPr lang="fr-FR" sz="4615" dirty="0" err="1">
                <a:latin typeface="+mj-lt"/>
              </a:rPr>
              <a:t>chronotype</a:t>
            </a:r>
            <a:r>
              <a:rPr lang="fr-FR" sz="4615" dirty="0">
                <a:latin typeface="+mj-lt"/>
              </a:rPr>
              <a:t> vespéral (p &lt; .001).</a:t>
            </a:r>
            <a:endParaRPr lang="fr-FR" sz="4154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9F4D8D9-88EB-9637-3979-FE7C76D3D8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3632" y="2162661"/>
            <a:ext cx="3022064" cy="3362407"/>
          </a:xfrm>
          <a:prstGeom prst="rect">
            <a:avLst/>
          </a:prstGeom>
        </p:spPr>
      </p:pic>
      <p:graphicFrame>
        <p:nvGraphicFramePr>
          <p:cNvPr id="3" name="Content Placeholder 12">
            <a:extLst>
              <a:ext uri="{FF2B5EF4-FFF2-40B4-BE49-F238E27FC236}">
                <a16:creationId xmlns:a16="http://schemas.microsoft.com/office/drawing/2014/main" id="{47EF4414-8002-0DF1-2B83-55688E7F91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352528"/>
              </p:ext>
            </p:extLst>
          </p:nvPr>
        </p:nvGraphicFramePr>
        <p:xfrm>
          <a:off x="19217311" y="10287000"/>
          <a:ext cx="16535400" cy="6814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ontent Placeholder 9">
            <a:extLst>
              <a:ext uri="{FF2B5EF4-FFF2-40B4-BE49-F238E27FC236}">
                <a16:creationId xmlns:a16="http://schemas.microsoft.com/office/drawing/2014/main" id="{908004EB-0FE1-8F33-FF94-914A6E1F6D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8506640"/>
              </p:ext>
            </p:extLst>
          </p:nvPr>
        </p:nvGraphicFramePr>
        <p:xfrm>
          <a:off x="14699348" y="32613600"/>
          <a:ext cx="14089014" cy="7094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Content Placeholder 6">
            <a:extLst>
              <a:ext uri="{FF2B5EF4-FFF2-40B4-BE49-F238E27FC236}">
                <a16:creationId xmlns:a16="http://schemas.microsoft.com/office/drawing/2014/main" id="{17A855B6-DBC2-B07A-3D72-A78D718ACB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2715261"/>
              </p:ext>
            </p:extLst>
          </p:nvPr>
        </p:nvGraphicFramePr>
        <p:xfrm>
          <a:off x="19217311" y="21425547"/>
          <a:ext cx="16535400" cy="6062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F9F236F6-6482-A029-B2E8-DB7777658B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22829" y="29032635"/>
            <a:ext cx="9638800" cy="566520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351B90B-577D-EF11-5EF5-D54E6338D0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50487" y="34789995"/>
            <a:ext cx="9884885" cy="602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0589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722BA46A5DCF47B189E8892ADB9F79" ma:contentTypeVersion="12" ma:contentTypeDescription="Create a new document." ma:contentTypeScope="" ma:versionID="e98a7c5f9fe118979cd089d43c1f45db">
  <xsd:schema xmlns:xsd="http://www.w3.org/2001/XMLSchema" xmlns:xs="http://www.w3.org/2001/XMLSchema" xmlns:p="http://schemas.microsoft.com/office/2006/metadata/properties" xmlns:ns2="0ca93420-8899-456e-ae9d-7dda94705547" xmlns:ns3="4dbdd553-dd7b-4301-8235-5ee022cab60f" targetNamespace="http://schemas.microsoft.com/office/2006/metadata/properties" ma:root="true" ma:fieldsID="bb3f69174f2a9366074042b0c5a29f03" ns2:_="" ns3:_="">
    <xsd:import namespace="0ca93420-8899-456e-ae9d-7dda94705547"/>
    <xsd:import namespace="4dbdd553-dd7b-4301-8235-5ee022cab60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a93420-8899-456e-ae9d-7dda9470554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bdd553-dd7b-4301-8235-5ee022cab6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85F365-7DEF-4430-9E5F-AAA63D5CD2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a93420-8899-456e-ae9d-7dda94705547"/>
    <ds:schemaRef ds:uri="4dbdd553-dd7b-4301-8235-5ee022cab6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9E41293-ACD1-49A8-BB49-7E11E0D117BE}">
  <ds:schemaRefs>
    <ds:schemaRef ds:uri="0ca93420-8899-456e-ae9d-7dda94705547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4dbdd553-dd7b-4301-8235-5ee022cab60f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95BBFB1-D92D-4755-AD9B-A8522DCCFB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2710</TotalTime>
  <Words>729</Words>
  <Application>Microsoft Office PowerPoint</Application>
  <PresentationFormat>Custom</PresentationFormat>
  <Paragraphs>66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Courier New</vt:lpstr>
      <vt:lpstr>Wingdings</vt:lpstr>
      <vt:lpstr>Custom Design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Vinny</dc:creator>
  <cp:lastModifiedBy>Catherine S. Fichten, Dr.</cp:lastModifiedBy>
  <cp:revision>124</cp:revision>
  <dcterms:created xsi:type="dcterms:W3CDTF">2016-04-21T14:23:35Z</dcterms:created>
  <dcterms:modified xsi:type="dcterms:W3CDTF">2024-01-11T21:46:33Z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0x01010050722BA46A5DCF47B189E8892ADB9F79</vt:lpwstr>
  </property>
</Properties>
</file>