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39"/>
  </p:notesMasterIdLst>
  <p:handoutMasterIdLst>
    <p:handoutMasterId r:id="rId40"/>
  </p:handoutMasterIdLst>
  <p:sldIdLst>
    <p:sldId id="283" r:id="rId2"/>
    <p:sldId id="413" r:id="rId3"/>
    <p:sldId id="414" r:id="rId4"/>
    <p:sldId id="386" r:id="rId5"/>
    <p:sldId id="359" r:id="rId6"/>
    <p:sldId id="402" r:id="rId7"/>
    <p:sldId id="302" r:id="rId8"/>
    <p:sldId id="358" r:id="rId9"/>
    <p:sldId id="335" r:id="rId10"/>
    <p:sldId id="324" r:id="rId11"/>
    <p:sldId id="387" r:id="rId12"/>
    <p:sldId id="389" r:id="rId13"/>
    <p:sldId id="390" r:id="rId14"/>
    <p:sldId id="398" r:id="rId15"/>
    <p:sldId id="407" r:id="rId16"/>
    <p:sldId id="408" r:id="rId17"/>
    <p:sldId id="395" r:id="rId18"/>
    <p:sldId id="399" r:id="rId19"/>
    <p:sldId id="403" r:id="rId20"/>
    <p:sldId id="298" r:id="rId21"/>
    <p:sldId id="400" r:id="rId22"/>
    <p:sldId id="401" r:id="rId23"/>
    <p:sldId id="392" r:id="rId24"/>
    <p:sldId id="404" r:id="rId25"/>
    <p:sldId id="409" r:id="rId26"/>
    <p:sldId id="410" r:id="rId27"/>
    <p:sldId id="405" r:id="rId28"/>
    <p:sldId id="360" r:id="rId29"/>
    <p:sldId id="396" r:id="rId30"/>
    <p:sldId id="415" r:id="rId31"/>
    <p:sldId id="394" r:id="rId32"/>
    <p:sldId id="393" r:id="rId33"/>
    <p:sldId id="412" r:id="rId34"/>
    <p:sldId id="397" r:id="rId35"/>
    <p:sldId id="406" r:id="rId36"/>
    <p:sldId id="293" r:id="rId37"/>
    <p:sldId id="294" r:id="rId38"/>
  </p:sldIdLst>
  <p:sldSz cx="9144000" cy="6858000" type="screen4x3"/>
  <p:notesSz cx="9296400" cy="6858000"/>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a King" initials="LK" lastIdx="1" clrIdx="0"/>
  <p:cmAuthor id="1" name="Admin" initials="A"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91103"/>
    <a:srgbClr val="CC6600"/>
    <a:srgbClr val="CC99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034" autoAdjust="0"/>
    <p:restoredTop sz="93333" autoAdjust="0"/>
  </p:normalViewPr>
  <p:slideViewPr>
    <p:cSldViewPr>
      <p:cViewPr varScale="1">
        <p:scale>
          <a:sx n="86" d="100"/>
          <a:sy n="86" d="100"/>
        </p:scale>
        <p:origin x="1675"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8012862353312941E-2"/>
          <c:y val="0.15485668347514994"/>
          <c:w val="0.86709913009569461"/>
          <c:h val="0.54463327500729075"/>
        </c:manualLayout>
      </c:layout>
      <c:barChart>
        <c:barDir val="col"/>
        <c:grouping val="clustered"/>
        <c:varyColors val="0"/>
        <c:ser>
          <c:idx val="0"/>
          <c:order val="0"/>
          <c:spPr>
            <a:solidFill>
              <a:srgbClr val="002060"/>
            </a:solidFill>
          </c:spPr>
          <c:invertIfNegative val="0"/>
          <c:dLbls>
            <c:spPr>
              <a:noFill/>
              <a:ln>
                <a:noFill/>
              </a:ln>
              <a:effectLst/>
            </c:spPr>
            <c:txPr>
              <a:bodyPr/>
              <a:lstStyle/>
              <a:p>
                <a:pPr>
                  <a:defRPr sz="2400">
                    <a:latin typeface="Arial" panose="020B0604020202020204" pitchFamily="34" charset="0"/>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Sheet1!$A$4:$A$9</c:f>
              <c:strCache>
                <c:ptCount val="6"/>
                <c:pt idx="0">
                  <c:v>Strongly Disagree</c:v>
                </c:pt>
                <c:pt idx="1">
                  <c:v>Moderately Disagree</c:v>
                </c:pt>
                <c:pt idx="2">
                  <c:v>Slightly Disagree</c:v>
                </c:pt>
                <c:pt idx="3">
                  <c:v>Slightly Agree</c:v>
                </c:pt>
                <c:pt idx="4">
                  <c:v>Moderately Agree</c:v>
                </c:pt>
                <c:pt idx="5">
                  <c:v>Strongly Agree</c:v>
                </c:pt>
              </c:strCache>
            </c:strRef>
          </c:cat>
          <c:val>
            <c:numRef>
              <c:f>Sheet1!$B$4:$B$9</c:f>
              <c:numCache>
                <c:formatCode>0%</c:formatCode>
                <c:ptCount val="6"/>
                <c:pt idx="0">
                  <c:v>0.01</c:v>
                </c:pt>
                <c:pt idx="1">
                  <c:v>0.02</c:v>
                </c:pt>
                <c:pt idx="2">
                  <c:v>0.03</c:v>
                </c:pt>
                <c:pt idx="3">
                  <c:v>0.25</c:v>
                </c:pt>
                <c:pt idx="4">
                  <c:v>0.41</c:v>
                </c:pt>
                <c:pt idx="5">
                  <c:v>0.28000000000000003</c:v>
                </c:pt>
              </c:numCache>
            </c:numRef>
          </c:val>
          <c:extLst>
            <c:ext xmlns:c16="http://schemas.microsoft.com/office/drawing/2014/chart" uri="{C3380CC4-5D6E-409C-BE32-E72D297353CC}">
              <c16:uniqueId val="{00000000-A0CB-4A77-B5B5-DD44741A29DB}"/>
            </c:ext>
          </c:extLst>
        </c:ser>
        <c:dLbls>
          <c:showLegendKey val="0"/>
          <c:showVal val="0"/>
          <c:showCatName val="0"/>
          <c:showSerName val="0"/>
          <c:showPercent val="0"/>
          <c:showBubbleSize val="0"/>
        </c:dLbls>
        <c:gapWidth val="150"/>
        <c:axId val="35999744"/>
        <c:axId val="36001280"/>
      </c:barChart>
      <c:catAx>
        <c:axId val="35999744"/>
        <c:scaling>
          <c:orientation val="minMax"/>
        </c:scaling>
        <c:delete val="0"/>
        <c:axPos val="b"/>
        <c:numFmt formatCode="General" sourceLinked="0"/>
        <c:majorTickMark val="out"/>
        <c:minorTickMark val="none"/>
        <c:tickLblPos val="nextTo"/>
        <c:txPr>
          <a:bodyPr/>
          <a:lstStyle/>
          <a:p>
            <a:pPr>
              <a:defRPr sz="1800">
                <a:latin typeface="Arial" panose="020B0604020202020204" pitchFamily="34" charset="0"/>
                <a:cs typeface="Arial" panose="020B0604020202020204" pitchFamily="34" charset="0"/>
              </a:defRPr>
            </a:pPr>
            <a:endParaRPr lang="en-US"/>
          </a:p>
        </c:txPr>
        <c:crossAx val="36001280"/>
        <c:crosses val="autoZero"/>
        <c:auto val="1"/>
        <c:lblAlgn val="ctr"/>
        <c:lblOffset val="100"/>
        <c:noMultiLvlLbl val="0"/>
      </c:catAx>
      <c:valAx>
        <c:axId val="36001280"/>
        <c:scaling>
          <c:orientation val="minMax"/>
        </c:scaling>
        <c:delete val="0"/>
        <c:axPos val="l"/>
        <c:majorGridlines>
          <c:spPr>
            <a:ln>
              <a:noFill/>
            </a:ln>
          </c:spPr>
        </c:majorGridlines>
        <c:numFmt formatCode="0%" sourceLinked="1"/>
        <c:majorTickMark val="out"/>
        <c:minorTickMark val="none"/>
        <c:tickLblPos val="nextTo"/>
        <c:txPr>
          <a:bodyPr/>
          <a:lstStyle/>
          <a:p>
            <a:pPr>
              <a:defRPr sz="2000">
                <a:latin typeface="Arial" panose="020B0604020202020204" pitchFamily="34" charset="0"/>
                <a:cs typeface="Arial" panose="020B0604020202020204" pitchFamily="34" charset="0"/>
              </a:defRPr>
            </a:pPr>
            <a:endParaRPr lang="en-US"/>
          </a:p>
        </c:txPr>
        <c:crossAx val="35999744"/>
        <c:crosses val="autoZero"/>
        <c:crossBetween val="between"/>
        <c:majorUnit val="0.1"/>
        <c:minorUnit val="1.0000000000000002E-2"/>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187024661720878"/>
          <c:y val="0.26671643821315932"/>
          <c:w val="0.90472633097964505"/>
          <c:h val="0.52823250500418173"/>
        </c:manualLayout>
      </c:layout>
      <c:barChart>
        <c:barDir val="col"/>
        <c:grouping val="clustered"/>
        <c:varyColors val="0"/>
        <c:ser>
          <c:idx val="1"/>
          <c:order val="0"/>
          <c:tx>
            <c:strRef>
              <c:f>Sheet1!$C$56</c:f>
              <c:strCache>
                <c:ptCount val="1"/>
                <c:pt idx="0">
                  <c:v>Students: I like courses in which teachers allow use of personal technology in class </c:v>
                </c:pt>
              </c:strCache>
            </c:strRef>
          </c:tx>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Sheet1!$A$57:$A$62</c:f>
              <c:strCache>
                <c:ptCount val="6"/>
                <c:pt idx="0">
                  <c:v>Strongly Disagree</c:v>
                </c:pt>
                <c:pt idx="1">
                  <c:v>Moderately Disagree</c:v>
                </c:pt>
                <c:pt idx="2">
                  <c:v>Slightly Disagree</c:v>
                </c:pt>
                <c:pt idx="3">
                  <c:v>Slightly Agree</c:v>
                </c:pt>
                <c:pt idx="4">
                  <c:v>Moderately Agree</c:v>
                </c:pt>
                <c:pt idx="5">
                  <c:v>Strongly Agree</c:v>
                </c:pt>
              </c:strCache>
            </c:strRef>
          </c:cat>
          <c:val>
            <c:numRef>
              <c:f>Sheet1!$C$57:$C$62</c:f>
              <c:numCache>
                <c:formatCode>0%</c:formatCode>
                <c:ptCount val="6"/>
                <c:pt idx="0">
                  <c:v>0.01</c:v>
                </c:pt>
                <c:pt idx="1">
                  <c:v>0.03</c:v>
                </c:pt>
                <c:pt idx="2">
                  <c:v>0.04</c:v>
                </c:pt>
                <c:pt idx="3">
                  <c:v>0.18</c:v>
                </c:pt>
                <c:pt idx="4">
                  <c:v>0.27</c:v>
                </c:pt>
                <c:pt idx="5">
                  <c:v>0.47</c:v>
                </c:pt>
              </c:numCache>
            </c:numRef>
          </c:val>
          <c:extLst>
            <c:ext xmlns:c16="http://schemas.microsoft.com/office/drawing/2014/chart" uri="{C3380CC4-5D6E-409C-BE32-E72D297353CC}">
              <c16:uniqueId val="{00000000-BF24-41EB-BF3D-6775F022FC03}"/>
            </c:ext>
          </c:extLst>
        </c:ser>
        <c:ser>
          <c:idx val="2"/>
          <c:order val="1"/>
          <c:tx>
            <c:strRef>
              <c:f>Sheet1!$D$56</c:f>
              <c:strCache>
                <c:ptCount val="1"/>
                <c:pt idx="0">
                  <c:v>Students: In general teachers allow use of personal technology in class </c:v>
                </c:pt>
              </c:strCache>
            </c:strRef>
          </c:tx>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Sheet1!$A$57:$A$62</c:f>
              <c:strCache>
                <c:ptCount val="6"/>
                <c:pt idx="0">
                  <c:v>Strongly Disagree</c:v>
                </c:pt>
                <c:pt idx="1">
                  <c:v>Moderately Disagree</c:v>
                </c:pt>
                <c:pt idx="2">
                  <c:v>Slightly Disagree</c:v>
                </c:pt>
                <c:pt idx="3">
                  <c:v>Slightly Agree</c:v>
                </c:pt>
                <c:pt idx="4">
                  <c:v>Moderately Agree</c:v>
                </c:pt>
                <c:pt idx="5">
                  <c:v>Strongly Agree</c:v>
                </c:pt>
              </c:strCache>
            </c:strRef>
          </c:cat>
          <c:val>
            <c:numRef>
              <c:f>Sheet1!$D$57:$D$62</c:f>
              <c:numCache>
                <c:formatCode>0%</c:formatCode>
                <c:ptCount val="6"/>
                <c:pt idx="0">
                  <c:v>0.17</c:v>
                </c:pt>
                <c:pt idx="1">
                  <c:v>0.14000000000000001</c:v>
                </c:pt>
                <c:pt idx="2">
                  <c:v>0.18</c:v>
                </c:pt>
                <c:pt idx="3">
                  <c:v>0.18</c:v>
                </c:pt>
                <c:pt idx="4">
                  <c:v>0.25</c:v>
                </c:pt>
                <c:pt idx="5">
                  <c:v>0.08</c:v>
                </c:pt>
              </c:numCache>
            </c:numRef>
          </c:val>
          <c:extLst>
            <c:ext xmlns:c16="http://schemas.microsoft.com/office/drawing/2014/chart" uri="{C3380CC4-5D6E-409C-BE32-E72D297353CC}">
              <c16:uniqueId val="{00000001-BF24-41EB-BF3D-6775F022FC03}"/>
            </c:ext>
          </c:extLst>
        </c:ser>
        <c:dLbls>
          <c:showLegendKey val="0"/>
          <c:showVal val="0"/>
          <c:showCatName val="0"/>
          <c:showSerName val="0"/>
          <c:showPercent val="0"/>
          <c:showBubbleSize val="0"/>
        </c:dLbls>
        <c:gapWidth val="70"/>
        <c:axId val="41353984"/>
        <c:axId val="41355520"/>
      </c:barChart>
      <c:catAx>
        <c:axId val="41353984"/>
        <c:scaling>
          <c:orientation val="minMax"/>
        </c:scaling>
        <c:delete val="0"/>
        <c:axPos val="b"/>
        <c:numFmt formatCode="General" sourceLinked="0"/>
        <c:majorTickMark val="out"/>
        <c:minorTickMark val="none"/>
        <c:tickLblPos val="nextTo"/>
        <c:txPr>
          <a:bodyPr/>
          <a:lstStyle/>
          <a:p>
            <a:pPr>
              <a:defRPr sz="2000"/>
            </a:pPr>
            <a:endParaRPr lang="en-US"/>
          </a:p>
        </c:txPr>
        <c:crossAx val="41355520"/>
        <c:crosses val="autoZero"/>
        <c:auto val="1"/>
        <c:lblAlgn val="ctr"/>
        <c:lblOffset val="100"/>
        <c:noMultiLvlLbl val="0"/>
      </c:catAx>
      <c:valAx>
        <c:axId val="41355520"/>
        <c:scaling>
          <c:orientation val="minMax"/>
        </c:scaling>
        <c:delete val="0"/>
        <c:axPos val="l"/>
        <c:majorGridlines>
          <c:spPr>
            <a:ln>
              <a:noFill/>
            </a:ln>
          </c:spPr>
        </c:majorGridlines>
        <c:numFmt formatCode="0%" sourceLinked="1"/>
        <c:majorTickMark val="out"/>
        <c:minorTickMark val="none"/>
        <c:tickLblPos val="nextTo"/>
        <c:txPr>
          <a:bodyPr/>
          <a:lstStyle/>
          <a:p>
            <a:pPr>
              <a:defRPr sz="2000"/>
            </a:pPr>
            <a:endParaRPr lang="en-US"/>
          </a:p>
        </c:txPr>
        <c:crossAx val="41353984"/>
        <c:crosses val="autoZero"/>
        <c:crossBetween val="between"/>
      </c:valAx>
    </c:plotArea>
    <c:legend>
      <c:legendPos val="t"/>
      <c:layout>
        <c:manualLayout>
          <c:xMode val="edge"/>
          <c:yMode val="edge"/>
          <c:x val="7.1398731408573932E-2"/>
          <c:y val="2.082688886379305E-4"/>
          <c:w val="0.74011328193629811"/>
          <c:h val="0.30863808690580347"/>
        </c:manualLayout>
      </c:layout>
      <c:overlay val="0"/>
      <c:txPr>
        <a:bodyPr/>
        <a:lstStyle/>
        <a:p>
          <a:pPr>
            <a:defRPr sz="20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8.7428483204305338E-2"/>
          <c:y val="0.16890591560670301"/>
          <c:w val="0.90506100809627932"/>
          <c:h val="0.6311786747900725"/>
        </c:manualLayout>
      </c:layout>
      <c:barChart>
        <c:barDir val="col"/>
        <c:grouping val="clustered"/>
        <c:varyColors val="0"/>
        <c:ser>
          <c:idx val="0"/>
          <c:order val="0"/>
          <c:tx>
            <c:strRef>
              <c:f>Sheet1!$B$56</c:f>
              <c:strCache>
                <c:ptCount val="1"/>
                <c:pt idx="0">
                  <c:v>Nominated teacher: Allows use of personal technology in class </c:v>
                </c:pt>
              </c:strCache>
            </c:strRef>
          </c:tx>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Sheet1!$A$57:$A$62</c:f>
              <c:strCache>
                <c:ptCount val="6"/>
                <c:pt idx="0">
                  <c:v>Strongly Disagree</c:v>
                </c:pt>
                <c:pt idx="1">
                  <c:v>Moderately Disagree</c:v>
                </c:pt>
                <c:pt idx="2">
                  <c:v>Slightly Disagree</c:v>
                </c:pt>
                <c:pt idx="3">
                  <c:v>Slightly Agree</c:v>
                </c:pt>
                <c:pt idx="4">
                  <c:v>Moderately Agree</c:v>
                </c:pt>
                <c:pt idx="5">
                  <c:v>Strongly Agree</c:v>
                </c:pt>
              </c:strCache>
            </c:strRef>
          </c:cat>
          <c:val>
            <c:numRef>
              <c:f>Sheet1!$B$57:$B$62</c:f>
              <c:numCache>
                <c:formatCode>0%</c:formatCode>
                <c:ptCount val="6"/>
                <c:pt idx="0">
                  <c:v>0.1</c:v>
                </c:pt>
                <c:pt idx="1">
                  <c:v>0.04</c:v>
                </c:pt>
                <c:pt idx="2">
                  <c:v>0.03</c:v>
                </c:pt>
                <c:pt idx="3">
                  <c:v>0.1</c:v>
                </c:pt>
                <c:pt idx="4">
                  <c:v>0.25</c:v>
                </c:pt>
                <c:pt idx="5">
                  <c:v>0.48</c:v>
                </c:pt>
              </c:numCache>
            </c:numRef>
          </c:val>
          <c:extLst>
            <c:ext xmlns:c16="http://schemas.microsoft.com/office/drawing/2014/chart" uri="{C3380CC4-5D6E-409C-BE32-E72D297353CC}">
              <c16:uniqueId val="{00000000-EBEF-47BA-B86D-DFA45400D795}"/>
            </c:ext>
          </c:extLst>
        </c:ser>
        <c:ser>
          <c:idx val="1"/>
          <c:order val="1"/>
          <c:tx>
            <c:strRef>
              <c:f>Sheet1!$C$56</c:f>
              <c:strCache>
                <c:ptCount val="1"/>
                <c:pt idx="0">
                  <c:v>Students: I like courses in which teachers allow use of personal technology in class </c:v>
                </c:pt>
              </c:strCache>
            </c:strRef>
          </c:tx>
          <c:invertIfNegative val="0"/>
          <c:dLbls>
            <c:spPr>
              <a:noFill/>
              <a:ln>
                <a:noFill/>
              </a:ln>
              <a:effectLst/>
            </c:spPr>
            <c:txPr>
              <a:bodyPr/>
              <a:lstStyle/>
              <a:p>
                <a:pPr>
                  <a:defRPr sz="18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Sheet1!$A$57:$A$62</c:f>
              <c:strCache>
                <c:ptCount val="6"/>
                <c:pt idx="0">
                  <c:v>Strongly Disagree</c:v>
                </c:pt>
                <c:pt idx="1">
                  <c:v>Moderately Disagree</c:v>
                </c:pt>
                <c:pt idx="2">
                  <c:v>Slightly Disagree</c:v>
                </c:pt>
                <c:pt idx="3">
                  <c:v>Slightly Agree</c:v>
                </c:pt>
                <c:pt idx="4">
                  <c:v>Moderately Agree</c:v>
                </c:pt>
                <c:pt idx="5">
                  <c:v>Strongly Agree</c:v>
                </c:pt>
              </c:strCache>
            </c:strRef>
          </c:cat>
          <c:val>
            <c:numRef>
              <c:f>Sheet1!$C$57:$C$62</c:f>
              <c:numCache>
                <c:formatCode>0%</c:formatCode>
                <c:ptCount val="6"/>
                <c:pt idx="0">
                  <c:v>0.01</c:v>
                </c:pt>
                <c:pt idx="1">
                  <c:v>0.03</c:v>
                </c:pt>
                <c:pt idx="2">
                  <c:v>0.04</c:v>
                </c:pt>
                <c:pt idx="3">
                  <c:v>0.18</c:v>
                </c:pt>
                <c:pt idx="4">
                  <c:v>0.27</c:v>
                </c:pt>
                <c:pt idx="5">
                  <c:v>0.47</c:v>
                </c:pt>
              </c:numCache>
            </c:numRef>
          </c:val>
          <c:extLst>
            <c:ext xmlns:c16="http://schemas.microsoft.com/office/drawing/2014/chart" uri="{C3380CC4-5D6E-409C-BE32-E72D297353CC}">
              <c16:uniqueId val="{00000001-EBEF-47BA-B86D-DFA45400D795}"/>
            </c:ext>
          </c:extLst>
        </c:ser>
        <c:dLbls>
          <c:showLegendKey val="0"/>
          <c:showVal val="0"/>
          <c:showCatName val="0"/>
          <c:showSerName val="0"/>
          <c:showPercent val="0"/>
          <c:showBubbleSize val="0"/>
        </c:dLbls>
        <c:gapWidth val="70"/>
        <c:axId val="41510400"/>
        <c:axId val="41512320"/>
      </c:barChart>
      <c:catAx>
        <c:axId val="41510400"/>
        <c:scaling>
          <c:orientation val="minMax"/>
        </c:scaling>
        <c:delete val="0"/>
        <c:axPos val="b"/>
        <c:numFmt formatCode="General" sourceLinked="0"/>
        <c:majorTickMark val="out"/>
        <c:minorTickMark val="none"/>
        <c:tickLblPos val="nextTo"/>
        <c:txPr>
          <a:bodyPr/>
          <a:lstStyle/>
          <a:p>
            <a:pPr>
              <a:defRPr sz="2000"/>
            </a:pPr>
            <a:endParaRPr lang="en-US"/>
          </a:p>
        </c:txPr>
        <c:crossAx val="41512320"/>
        <c:crosses val="autoZero"/>
        <c:auto val="1"/>
        <c:lblAlgn val="ctr"/>
        <c:lblOffset val="100"/>
        <c:noMultiLvlLbl val="0"/>
      </c:catAx>
      <c:valAx>
        <c:axId val="41512320"/>
        <c:scaling>
          <c:orientation val="minMax"/>
        </c:scaling>
        <c:delete val="0"/>
        <c:axPos val="l"/>
        <c:majorGridlines>
          <c:spPr>
            <a:ln>
              <a:noFill/>
            </a:ln>
          </c:spPr>
        </c:majorGridlines>
        <c:numFmt formatCode="0%" sourceLinked="1"/>
        <c:majorTickMark val="out"/>
        <c:minorTickMark val="none"/>
        <c:tickLblPos val="nextTo"/>
        <c:txPr>
          <a:bodyPr/>
          <a:lstStyle/>
          <a:p>
            <a:pPr>
              <a:defRPr sz="2000"/>
            </a:pPr>
            <a:endParaRPr lang="en-US"/>
          </a:p>
        </c:txPr>
        <c:crossAx val="41510400"/>
        <c:crosses val="autoZero"/>
        <c:crossBetween val="between"/>
      </c:valAx>
    </c:plotArea>
    <c:legend>
      <c:legendPos val="t"/>
      <c:layout>
        <c:manualLayout>
          <c:xMode val="edge"/>
          <c:yMode val="edge"/>
          <c:x val="8.8348157869155244E-2"/>
          <c:y val="0"/>
          <c:w val="0.90910919121220957"/>
          <c:h val="0.24188047904871088"/>
        </c:manualLayout>
      </c:layout>
      <c:overlay val="0"/>
      <c:txPr>
        <a:bodyPr/>
        <a:lstStyle/>
        <a:p>
          <a:pPr>
            <a:defRPr sz="2000"/>
          </a:pPr>
          <a:endParaRPr lang="en-US"/>
        </a:p>
      </c:txPr>
    </c:legend>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0" y="0"/>
            <a:ext cx="4027859"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cs typeface="+mn-cs"/>
              </a:defRPr>
            </a:lvl1pPr>
          </a:lstStyle>
          <a:p>
            <a:pPr>
              <a:defRPr/>
            </a:pPr>
            <a:endParaRPr lang="fr-CA" dirty="0"/>
          </a:p>
        </p:txBody>
      </p:sp>
      <p:sp>
        <p:nvSpPr>
          <p:cNvPr id="183299" name="Rectangle 3"/>
          <p:cNvSpPr>
            <a:spLocks noGrp="1" noChangeArrowheads="1"/>
          </p:cNvSpPr>
          <p:nvPr>
            <p:ph type="dt" sz="quarter" idx="1"/>
          </p:nvPr>
        </p:nvSpPr>
        <p:spPr bwMode="auto">
          <a:xfrm>
            <a:off x="5265372" y="0"/>
            <a:ext cx="4029443"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cs typeface="+mn-cs"/>
              </a:defRPr>
            </a:lvl1pPr>
          </a:lstStyle>
          <a:p>
            <a:pPr>
              <a:defRPr/>
            </a:pPr>
            <a:endParaRPr lang="fr-CA" dirty="0"/>
          </a:p>
        </p:txBody>
      </p:sp>
      <p:sp>
        <p:nvSpPr>
          <p:cNvPr id="183300" name="Rectangle 4"/>
          <p:cNvSpPr>
            <a:spLocks noGrp="1" noChangeArrowheads="1"/>
          </p:cNvSpPr>
          <p:nvPr>
            <p:ph type="ftr" sz="quarter" idx="2"/>
          </p:nvPr>
        </p:nvSpPr>
        <p:spPr bwMode="auto">
          <a:xfrm>
            <a:off x="0" y="6515101"/>
            <a:ext cx="4027859" cy="3413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cs typeface="+mn-cs"/>
              </a:defRPr>
            </a:lvl1pPr>
          </a:lstStyle>
          <a:p>
            <a:pPr>
              <a:defRPr/>
            </a:pPr>
            <a:endParaRPr lang="fr-CA" dirty="0"/>
          </a:p>
        </p:txBody>
      </p:sp>
      <p:sp>
        <p:nvSpPr>
          <p:cNvPr id="183301" name="Rectangle 5"/>
          <p:cNvSpPr>
            <a:spLocks noGrp="1" noChangeArrowheads="1"/>
          </p:cNvSpPr>
          <p:nvPr>
            <p:ph type="sldNum" sz="quarter" idx="3"/>
          </p:nvPr>
        </p:nvSpPr>
        <p:spPr bwMode="auto">
          <a:xfrm>
            <a:off x="5265372" y="6515101"/>
            <a:ext cx="4029443" cy="3413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Times New Roman" pitchFamily="18" charset="0"/>
              </a:defRPr>
            </a:lvl1pPr>
          </a:lstStyle>
          <a:p>
            <a:pPr>
              <a:defRPr/>
            </a:pPr>
            <a:fld id="{94164601-6281-47D0-921F-0F42C8F89E2C}" type="slidenum">
              <a:rPr lang="fr-CA" altLang="fr-FR"/>
              <a:pPr>
                <a:defRPr/>
              </a:pPr>
              <a:t>‹#›</a:t>
            </a:fld>
            <a:endParaRPr lang="fr-CA" altLang="fr-FR" dirty="0"/>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4027859"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cs typeface="+mn-cs"/>
              </a:defRPr>
            </a:lvl1pPr>
          </a:lstStyle>
          <a:p>
            <a:pPr>
              <a:defRPr/>
            </a:pPr>
            <a:endParaRPr lang="fr-CA" dirty="0"/>
          </a:p>
        </p:txBody>
      </p:sp>
      <p:sp>
        <p:nvSpPr>
          <p:cNvPr id="6147" name="Rectangle 3"/>
          <p:cNvSpPr>
            <a:spLocks noGrp="1" noChangeArrowheads="1"/>
          </p:cNvSpPr>
          <p:nvPr>
            <p:ph type="dt" idx="1"/>
          </p:nvPr>
        </p:nvSpPr>
        <p:spPr bwMode="auto">
          <a:xfrm>
            <a:off x="5268542" y="0"/>
            <a:ext cx="4027859"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cs typeface="+mn-cs"/>
              </a:defRPr>
            </a:lvl1pPr>
          </a:lstStyle>
          <a:p>
            <a:pPr>
              <a:defRPr/>
            </a:pPr>
            <a:endParaRPr lang="fr-CA" dirty="0"/>
          </a:p>
        </p:txBody>
      </p:sp>
      <p:sp>
        <p:nvSpPr>
          <p:cNvPr id="37892" name="Rectangle 4"/>
          <p:cNvSpPr>
            <a:spLocks noGrp="1" noRot="1" noChangeAspect="1" noChangeArrowheads="1" noTextEdit="1"/>
          </p:cNvSpPr>
          <p:nvPr>
            <p:ph type="sldImg" idx="2"/>
          </p:nvPr>
        </p:nvSpPr>
        <p:spPr bwMode="auto">
          <a:xfrm>
            <a:off x="2935288" y="514350"/>
            <a:ext cx="3427412" cy="25717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1239098" y="3257550"/>
            <a:ext cx="6818205"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0" y="6515100"/>
            <a:ext cx="4027859"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pPr>
              <a:defRPr/>
            </a:pPr>
            <a:endParaRPr lang="fr-CA" dirty="0"/>
          </a:p>
        </p:txBody>
      </p:sp>
      <p:sp>
        <p:nvSpPr>
          <p:cNvPr id="6151" name="Rectangle 7"/>
          <p:cNvSpPr>
            <a:spLocks noGrp="1" noChangeArrowheads="1"/>
          </p:cNvSpPr>
          <p:nvPr>
            <p:ph type="sldNum" sz="quarter" idx="5"/>
          </p:nvPr>
        </p:nvSpPr>
        <p:spPr bwMode="auto">
          <a:xfrm>
            <a:off x="5268542" y="6515100"/>
            <a:ext cx="4027859"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AE4E70F-697E-4098-ACB2-62C4FAF0F957}" type="slidenum">
              <a:rPr lang="fr-CA" altLang="fr-FR"/>
              <a:pPr>
                <a:defRPr/>
              </a:pPr>
              <a:t>‹#›</a:t>
            </a:fld>
            <a:endParaRPr lang="fr-CA" altLang="fr-FR" dirty="0"/>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xfrm>
            <a:off x="3105150" y="857250"/>
            <a:ext cx="3086100" cy="2314575"/>
          </a:xfrm>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CF</a:t>
            </a:r>
          </a:p>
        </p:txBody>
      </p:sp>
      <p:sp>
        <p:nvSpPr>
          <p:cNvPr id="38916"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a:spcBef>
                <a:spcPct val="0"/>
              </a:spcBef>
            </a:pPr>
            <a:fld id="{91861CFD-ECC4-4857-B9A2-9B12CBA1AF94}" type="slidenum">
              <a:rPr lang="fr-CA" altLang="fr-FR">
                <a:latin typeface="Tahoma" pitchFamily="34" charset="0"/>
              </a:rPr>
              <a:pPr>
                <a:spcBef>
                  <a:spcPct val="0"/>
                </a:spcBef>
              </a:pPr>
              <a:t>1</a:t>
            </a:fld>
            <a:endParaRPr lang="fr-CA" altLang="fr-FR" dirty="0">
              <a:latin typeface="Tahoma" pitchFamily="34" charset="0"/>
            </a:endParaRPr>
          </a:p>
        </p:txBody>
      </p:sp>
    </p:spTree>
    <p:extLst>
      <p:ext uri="{BB962C8B-B14F-4D97-AF65-F5344CB8AC3E}">
        <p14:creationId xmlns:p14="http://schemas.microsoft.com/office/powerpoint/2010/main" val="3307501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CF</a:t>
            </a: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pPr>
                <a:defRPr/>
              </a:pPr>
              <a:t>2</a:t>
            </a:fld>
            <a:endParaRPr lang="fr-CA" altLang="fr-FR"/>
          </a:p>
        </p:txBody>
      </p:sp>
    </p:spTree>
    <p:extLst>
      <p:ext uri="{BB962C8B-B14F-4D97-AF65-F5344CB8AC3E}">
        <p14:creationId xmlns:p14="http://schemas.microsoft.com/office/powerpoint/2010/main" val="1129655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CF</a:t>
            </a: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pPr>
                <a:defRPr/>
              </a:pPr>
              <a:t>3</a:t>
            </a:fld>
            <a:endParaRPr lang="fr-CA" altLang="fr-FR"/>
          </a:p>
        </p:txBody>
      </p:sp>
    </p:spTree>
    <p:extLst>
      <p:ext uri="{BB962C8B-B14F-4D97-AF65-F5344CB8AC3E}">
        <p14:creationId xmlns:p14="http://schemas.microsoft.com/office/powerpoint/2010/main" val="320863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pPr>
                <a:defRPr/>
              </a:pPr>
              <a:t>4</a:t>
            </a:fld>
            <a:endParaRPr lang="fr-CA" altLang="fr-FR"/>
          </a:p>
        </p:txBody>
      </p:sp>
    </p:spTree>
    <p:extLst>
      <p:ext uri="{BB962C8B-B14F-4D97-AF65-F5344CB8AC3E}">
        <p14:creationId xmlns:p14="http://schemas.microsoft.com/office/powerpoint/2010/main" val="1466602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5</a:t>
            </a:fld>
            <a:endParaRPr lang="fr-CA" altLang="fr-FR" dirty="0"/>
          </a:p>
        </p:txBody>
      </p:sp>
    </p:spTree>
    <p:extLst>
      <p:ext uri="{BB962C8B-B14F-4D97-AF65-F5344CB8AC3E}">
        <p14:creationId xmlns:p14="http://schemas.microsoft.com/office/powerpoint/2010/main" val="2654584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6</a:t>
            </a:fld>
            <a:endParaRPr lang="fr-CA" altLang="fr-FR" dirty="0"/>
          </a:p>
        </p:txBody>
      </p:sp>
    </p:spTree>
    <p:extLst>
      <p:ext uri="{BB962C8B-B14F-4D97-AF65-F5344CB8AC3E}">
        <p14:creationId xmlns:p14="http://schemas.microsoft.com/office/powerpoint/2010/main" val="845612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altLang="en-US" sz="2800" dirty="0">
                <a:solidFill>
                  <a:srgbClr val="002060"/>
                </a:solidFill>
                <a:latin typeface="Arial" charset="0"/>
                <a:cs typeface="Arial" charset="0"/>
              </a:rPr>
              <a:t>LK 311 students from 1 English and 1 French language Cegep were surveyed</a:t>
            </a:r>
          </a:p>
          <a:p>
            <a:pPr lvl="1">
              <a:spcBef>
                <a:spcPts val="600"/>
              </a:spcBef>
              <a:spcAft>
                <a:spcPts val="600"/>
              </a:spcAft>
            </a:pPr>
            <a:r>
              <a:rPr lang="en-US" altLang="en-US" sz="2400" dirty="0">
                <a:solidFill>
                  <a:srgbClr val="002060"/>
                </a:solidFill>
                <a:latin typeface="Arial" charset="0"/>
                <a:cs typeface="Arial" charset="0"/>
              </a:rPr>
              <a:t>Students completed a paper questionnaire in one of their general education courses and 311 were contacted again to answer a different questionnaire online. </a:t>
            </a:r>
          </a:p>
          <a:p>
            <a:pPr lvl="1">
              <a:spcBef>
                <a:spcPts val="600"/>
              </a:spcBef>
              <a:spcAft>
                <a:spcPts val="600"/>
              </a:spcAft>
            </a:pPr>
            <a:r>
              <a:rPr lang="en-US" altLang="en-US" sz="2400" dirty="0">
                <a:solidFill>
                  <a:srgbClr val="002060"/>
                </a:solidFill>
                <a:latin typeface="Arial" charset="0"/>
                <a:cs typeface="Arial" charset="0"/>
              </a:rPr>
              <a:t>The students who answered the second questionnaire are the ones who agreed to be contacted for future research and who were at least in their second term at </a:t>
            </a:r>
            <a:r>
              <a:rPr lang="en-US" altLang="en-US" sz="2400" dirty="0" err="1">
                <a:solidFill>
                  <a:srgbClr val="002060"/>
                </a:solidFill>
                <a:latin typeface="Arial" charset="0"/>
                <a:cs typeface="Arial" charset="0"/>
              </a:rPr>
              <a:t>Cegep</a:t>
            </a:r>
            <a:r>
              <a:rPr lang="en-US" altLang="en-US" sz="2400" dirty="0">
                <a:solidFill>
                  <a:srgbClr val="002060"/>
                </a:solidFill>
                <a:latin typeface="Arial" charset="0"/>
                <a:cs typeface="Arial" charset="0"/>
              </a:rPr>
              <a:t>.</a:t>
            </a:r>
          </a:p>
          <a:p>
            <a:pPr>
              <a:spcAft>
                <a:spcPts val="600"/>
              </a:spcAft>
            </a:pPr>
            <a:r>
              <a:rPr lang="en-US" altLang="en-US" sz="2800" dirty="0">
                <a:solidFill>
                  <a:srgbClr val="002060"/>
                </a:solidFill>
                <a:latin typeface="Arial" charset="0"/>
                <a:cs typeface="Arial" charset="0"/>
              </a:rPr>
              <a:t>Part of the questionnaire was a technology checklist that was put together based on feedback from technology experts in the </a:t>
            </a:r>
            <a:r>
              <a:rPr lang="en-US" altLang="en-US" sz="2800" dirty="0" err="1">
                <a:solidFill>
                  <a:srgbClr val="002060"/>
                </a:solidFill>
                <a:latin typeface="Arial" charset="0"/>
                <a:cs typeface="Arial" charset="0"/>
              </a:rPr>
              <a:t>Cegep</a:t>
            </a:r>
            <a:r>
              <a:rPr lang="en-US" altLang="en-US" sz="2800" dirty="0">
                <a:solidFill>
                  <a:srgbClr val="002060"/>
                </a:solidFill>
                <a:latin typeface="Arial" charset="0"/>
                <a:cs typeface="Arial" charset="0"/>
              </a:rPr>
              <a:t> system</a:t>
            </a:r>
          </a:p>
          <a:p>
            <a:endParaRPr lang="en-US" dirty="0"/>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7</a:t>
            </a:fld>
            <a:endParaRPr lang="fr-CA" altLang="fr-FR" dirty="0"/>
          </a:p>
        </p:txBody>
      </p:sp>
    </p:spTree>
    <p:extLst>
      <p:ext uri="{BB962C8B-B14F-4D97-AF65-F5344CB8AC3E}">
        <p14:creationId xmlns:p14="http://schemas.microsoft.com/office/powerpoint/2010/main" val="36154766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8</a:t>
            </a:fld>
            <a:endParaRPr lang="fr-CA" altLang="fr-FR" dirty="0"/>
          </a:p>
        </p:txBody>
      </p:sp>
    </p:spTree>
    <p:extLst>
      <p:ext uri="{BB962C8B-B14F-4D97-AF65-F5344CB8AC3E}">
        <p14:creationId xmlns:p14="http://schemas.microsoft.com/office/powerpoint/2010/main" val="1522925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LK</a:t>
            </a: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6ACA3574-7C47-403C-9EFD-7B4D829FC978}" type="slidenum">
              <a:rPr lang="fr-CA" altLang="fr-FR" sz="1200"/>
              <a:pPr/>
              <a:t>9</a:t>
            </a:fld>
            <a:endParaRPr lang="fr-CA" altLang="fr-FR" sz="1200" dirty="0"/>
          </a:p>
        </p:txBody>
      </p:sp>
    </p:spTree>
    <p:extLst>
      <p:ext uri="{BB962C8B-B14F-4D97-AF65-F5344CB8AC3E}">
        <p14:creationId xmlns:p14="http://schemas.microsoft.com/office/powerpoint/2010/main" val="585275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MJ</a:t>
            </a: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A876AB1A-103A-47B6-B57B-53E807A97A27}" type="slidenum">
              <a:rPr lang="fr-CA" altLang="fr-FR" sz="1200"/>
              <a:pPr/>
              <a:t>10</a:t>
            </a:fld>
            <a:endParaRPr lang="fr-CA" altLang="fr-FR" sz="1200" dirty="0"/>
          </a:p>
        </p:txBody>
      </p:sp>
    </p:spTree>
    <p:extLst>
      <p:ext uri="{BB962C8B-B14F-4D97-AF65-F5344CB8AC3E}">
        <p14:creationId xmlns:p14="http://schemas.microsoft.com/office/powerpoint/2010/main" val="3240165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pPr>
                <a:defRPr/>
              </a:pPr>
              <a:t>11</a:t>
            </a:fld>
            <a:endParaRPr lang="fr-CA" altLang="fr-FR"/>
          </a:p>
        </p:txBody>
      </p:sp>
    </p:spTree>
    <p:extLst>
      <p:ext uri="{BB962C8B-B14F-4D97-AF65-F5344CB8AC3E}">
        <p14:creationId xmlns:p14="http://schemas.microsoft.com/office/powerpoint/2010/main" val="30525244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pPr>
                <a:defRPr/>
              </a:pPr>
              <a:t>12</a:t>
            </a:fld>
            <a:endParaRPr lang="fr-CA" altLang="fr-FR"/>
          </a:p>
        </p:txBody>
      </p:sp>
    </p:spTree>
    <p:extLst>
      <p:ext uri="{BB962C8B-B14F-4D97-AF65-F5344CB8AC3E}">
        <p14:creationId xmlns:p14="http://schemas.microsoft.com/office/powerpoint/2010/main" val="1160284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pPr>
                <a:defRPr/>
              </a:pPr>
              <a:t>13</a:t>
            </a:fld>
            <a:endParaRPr lang="fr-CA" altLang="fr-FR"/>
          </a:p>
        </p:txBody>
      </p:sp>
    </p:spTree>
    <p:extLst>
      <p:ext uri="{BB962C8B-B14F-4D97-AF65-F5344CB8AC3E}">
        <p14:creationId xmlns:p14="http://schemas.microsoft.com/office/powerpoint/2010/main" val="690087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14</a:t>
            </a:fld>
            <a:endParaRPr lang="fr-CA" altLang="fr-FR" dirty="0"/>
          </a:p>
        </p:txBody>
      </p:sp>
    </p:spTree>
    <p:extLst>
      <p:ext uri="{BB962C8B-B14F-4D97-AF65-F5344CB8AC3E}">
        <p14:creationId xmlns:p14="http://schemas.microsoft.com/office/powerpoint/2010/main" val="102958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15</a:t>
            </a:fld>
            <a:endParaRPr lang="fr-CA" altLang="fr-FR" dirty="0"/>
          </a:p>
        </p:txBody>
      </p:sp>
    </p:spTree>
    <p:extLst>
      <p:ext uri="{BB962C8B-B14F-4D97-AF65-F5344CB8AC3E}">
        <p14:creationId xmlns:p14="http://schemas.microsoft.com/office/powerpoint/2010/main" val="1878704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16</a:t>
            </a:fld>
            <a:endParaRPr lang="fr-CA" altLang="fr-FR" dirty="0"/>
          </a:p>
        </p:txBody>
      </p:sp>
    </p:spTree>
    <p:extLst>
      <p:ext uri="{BB962C8B-B14F-4D97-AF65-F5344CB8AC3E}">
        <p14:creationId xmlns:p14="http://schemas.microsoft.com/office/powerpoint/2010/main" val="2459414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MJ Résultats concernant l’utilisation de leur propre </a:t>
            </a:r>
            <a:r>
              <a:rPr lang="fr-CA" dirty="0" err="1"/>
              <a:t>tech</a:t>
            </a:r>
            <a:r>
              <a:rPr lang="fr-CA" dirty="0"/>
              <a:t> = important pour les politiques </a:t>
            </a:r>
            <a:r>
              <a:rPr lang="fr-CA" dirty="0" err="1"/>
              <a:t>pcq</a:t>
            </a:r>
            <a:r>
              <a:rPr lang="fr-CA" dirty="0"/>
              <a:t> certains département,</a:t>
            </a:r>
            <a:r>
              <a:rPr lang="fr-CA" baseline="0" dirty="0"/>
              <a:t> voire des cégeps entiers, ont des règles très strictes concernant l’utilisation de la </a:t>
            </a:r>
            <a:r>
              <a:rPr lang="fr-CA" baseline="0" dirty="0" err="1"/>
              <a:t>tech</a:t>
            </a:r>
            <a:r>
              <a:rPr lang="fr-CA" baseline="0" dirty="0"/>
              <a:t> personnelle en classe. Do </a:t>
            </a:r>
            <a:r>
              <a:rPr lang="fr-CA" baseline="0" dirty="0" err="1"/>
              <a:t>we</a:t>
            </a:r>
            <a:r>
              <a:rPr lang="fr-CA" baseline="0" dirty="0"/>
              <a:t> </a:t>
            </a:r>
            <a:r>
              <a:rPr lang="fr-CA" baseline="0" dirty="0" err="1"/>
              <a:t>want</a:t>
            </a:r>
            <a:r>
              <a:rPr lang="fr-CA" baseline="0" dirty="0"/>
              <a:t> to talk about Smart </a:t>
            </a:r>
            <a:r>
              <a:rPr lang="fr-CA" baseline="0" dirty="0" err="1"/>
              <a:t>Boards</a:t>
            </a:r>
            <a:r>
              <a:rPr lang="fr-CA" baseline="0" dirty="0"/>
              <a:t> and </a:t>
            </a:r>
            <a:r>
              <a:rPr lang="fr-CA" baseline="0" dirty="0" err="1"/>
              <a:t>whether</a:t>
            </a:r>
            <a:r>
              <a:rPr lang="fr-CA" baseline="0" dirty="0"/>
              <a:t> or not </a:t>
            </a:r>
            <a:r>
              <a:rPr lang="fr-CA" baseline="0" dirty="0" err="1"/>
              <a:t>our</a:t>
            </a:r>
            <a:r>
              <a:rPr lang="fr-CA" baseline="0" dirty="0"/>
              <a:t> </a:t>
            </a:r>
            <a:r>
              <a:rPr lang="fr-CA" baseline="0" dirty="0" err="1"/>
              <a:t>research</a:t>
            </a:r>
            <a:r>
              <a:rPr lang="fr-CA" baseline="0" dirty="0"/>
              <a:t> </a:t>
            </a:r>
            <a:r>
              <a:rPr lang="fr-CA" baseline="0" dirty="0" err="1"/>
              <a:t>validated</a:t>
            </a:r>
            <a:r>
              <a:rPr lang="fr-CA" baseline="0" dirty="0"/>
              <a:t> the </a:t>
            </a:r>
            <a:r>
              <a:rPr lang="fr-CA" baseline="0" dirty="0" err="1"/>
              <a:t>project</a:t>
            </a:r>
            <a:r>
              <a:rPr lang="fr-CA" baseline="0" dirty="0"/>
              <a:t> (the one putting </a:t>
            </a:r>
            <a:r>
              <a:rPr lang="fr-CA" baseline="0" dirty="0" err="1"/>
              <a:t>them</a:t>
            </a:r>
            <a:r>
              <a:rPr lang="fr-CA" baseline="0" dirty="0"/>
              <a:t> in </a:t>
            </a:r>
            <a:r>
              <a:rPr lang="fr-CA" baseline="0" dirty="0" err="1"/>
              <a:t>schools</a:t>
            </a:r>
            <a:r>
              <a:rPr lang="fr-CA" baseline="0" dirty="0"/>
              <a:t>)?</a:t>
            </a:r>
            <a:endParaRPr lang="fr-CA" dirty="0"/>
          </a:p>
        </p:txBody>
      </p:sp>
      <p:sp>
        <p:nvSpPr>
          <p:cNvPr id="4" name="Espace réservé du numéro de diapositive 3"/>
          <p:cNvSpPr>
            <a:spLocks noGrp="1"/>
          </p:cNvSpPr>
          <p:nvPr>
            <p:ph type="sldNum" sz="quarter" idx="10"/>
          </p:nvPr>
        </p:nvSpPr>
        <p:spPr/>
        <p:txBody>
          <a:bodyPr/>
          <a:lstStyle/>
          <a:p>
            <a:pPr>
              <a:defRPr/>
            </a:pPr>
            <a:fld id="{600D08F7-0A18-484A-AB15-A0B7FE19C275}" type="slidenum">
              <a:rPr lang="fr-CA" altLang="fr-FR" smtClean="0"/>
              <a:pPr>
                <a:defRPr/>
              </a:pPr>
              <a:t>17</a:t>
            </a:fld>
            <a:endParaRPr lang="fr-CA" altLang="fr-FR"/>
          </a:p>
        </p:txBody>
      </p:sp>
    </p:spTree>
    <p:extLst>
      <p:ext uri="{BB962C8B-B14F-4D97-AF65-F5344CB8AC3E}">
        <p14:creationId xmlns:p14="http://schemas.microsoft.com/office/powerpoint/2010/main" val="2152399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18</a:t>
            </a:fld>
            <a:endParaRPr lang="fr-CA" altLang="fr-FR" dirty="0"/>
          </a:p>
        </p:txBody>
      </p:sp>
    </p:spTree>
    <p:extLst>
      <p:ext uri="{BB962C8B-B14F-4D97-AF65-F5344CB8AC3E}">
        <p14:creationId xmlns:p14="http://schemas.microsoft.com/office/powerpoint/2010/main" val="3811359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19</a:t>
            </a:fld>
            <a:endParaRPr lang="fr-CA" altLang="fr-FR" dirty="0"/>
          </a:p>
        </p:txBody>
      </p:sp>
    </p:spTree>
    <p:extLst>
      <p:ext uri="{BB962C8B-B14F-4D97-AF65-F5344CB8AC3E}">
        <p14:creationId xmlns:p14="http://schemas.microsoft.com/office/powerpoint/2010/main" val="4165642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LK Ask Mary for reliability</a:t>
            </a:r>
            <a:r>
              <a:rPr lang="en-US" altLang="en-US" baseline="0" dirty="0"/>
              <a:t> %</a:t>
            </a:r>
            <a:endParaRPr lang="en-US" altLang="en-US" dirty="0"/>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0004BC18-5E79-4AFA-89EA-AEC5944EA9C8}" type="slidenum">
              <a:rPr lang="fr-CA" altLang="fr-FR" sz="1200"/>
              <a:pPr/>
              <a:t>20</a:t>
            </a:fld>
            <a:endParaRPr lang="fr-CA" altLang="fr-FR" sz="1200" dirty="0"/>
          </a:p>
        </p:txBody>
      </p:sp>
    </p:spTree>
    <p:extLst>
      <p:ext uri="{BB962C8B-B14F-4D97-AF65-F5344CB8AC3E}">
        <p14:creationId xmlns:p14="http://schemas.microsoft.com/office/powerpoint/2010/main" val="2027663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LK</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0004BC18-5E79-4AFA-89EA-AEC5944EA9C8}" type="slidenum">
              <a:rPr lang="fr-CA" altLang="fr-FR" sz="1200"/>
              <a:pPr/>
              <a:t>21</a:t>
            </a:fld>
            <a:endParaRPr lang="fr-CA" altLang="fr-FR" sz="1200" dirty="0"/>
          </a:p>
        </p:txBody>
      </p:sp>
    </p:spTree>
    <p:extLst>
      <p:ext uri="{BB962C8B-B14F-4D97-AF65-F5344CB8AC3E}">
        <p14:creationId xmlns:p14="http://schemas.microsoft.com/office/powerpoint/2010/main" val="1534197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LK</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0004BC18-5E79-4AFA-89EA-AEC5944EA9C8}" type="slidenum">
              <a:rPr lang="fr-CA" altLang="fr-FR" sz="1200"/>
              <a:pPr/>
              <a:t>22</a:t>
            </a:fld>
            <a:endParaRPr lang="fr-CA" altLang="fr-FR" sz="1200" dirty="0"/>
          </a:p>
        </p:txBody>
      </p:sp>
    </p:spTree>
    <p:extLst>
      <p:ext uri="{BB962C8B-B14F-4D97-AF65-F5344CB8AC3E}">
        <p14:creationId xmlns:p14="http://schemas.microsoft.com/office/powerpoint/2010/main" val="1433913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CA" altLang="en-US" dirty="0"/>
              <a:t>LK </a:t>
            </a:r>
            <a:r>
              <a:rPr lang="fr-CA" altLang="en-US" dirty="0" err="1"/>
              <a:t>Numbered</a:t>
            </a:r>
            <a:r>
              <a:rPr lang="fr-CA" altLang="en-US" dirty="0"/>
              <a:t> </a:t>
            </a:r>
            <a:r>
              <a:rPr lang="fr-CA" altLang="en-US" dirty="0" err="1"/>
              <a:t>becasue</a:t>
            </a:r>
            <a:r>
              <a:rPr lang="fr-CA" altLang="en-US" dirty="0"/>
              <a:t> i and 2 and main </a:t>
            </a:r>
            <a:r>
              <a:rPr lang="fr-CA" altLang="en-US" dirty="0" err="1"/>
              <a:t>reason</a:t>
            </a:r>
            <a:r>
              <a:rPr lang="fr-CA" altLang="en-US" dirty="0"/>
              <a:t> </a:t>
            </a:r>
            <a:r>
              <a:rPr lang="fr-CA" altLang="en-US" dirty="0" err="1"/>
              <a:t>while</a:t>
            </a:r>
            <a:r>
              <a:rPr lang="fr-CA" altLang="en-US" dirty="0"/>
              <a:t> </a:t>
            </a:r>
            <a:r>
              <a:rPr lang="fr-CA" altLang="en-US" dirty="0" err="1"/>
              <a:t>three</a:t>
            </a:r>
            <a:r>
              <a:rPr lang="fr-CA" altLang="en-US" dirty="0"/>
              <a:t> and four are </a:t>
            </a:r>
            <a:r>
              <a:rPr lang="fr-CA" altLang="en-US" dirty="0" err="1"/>
              <a:t>monor</a:t>
            </a:r>
            <a:r>
              <a:rPr lang="fr-CA" altLang="en-US" dirty="0"/>
              <a:t> and more ‘</a:t>
            </a:r>
            <a:r>
              <a:rPr lang="fr-CA" altLang="en-US" dirty="0" err="1"/>
              <a:t>wished</a:t>
            </a:r>
            <a:r>
              <a:rPr lang="fr-CA" altLang="en-US" dirty="0"/>
              <a:t> for’</a:t>
            </a:r>
            <a:endParaRPr lang="en-US" altLang="en-US"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130B76A-D795-4519-B3AD-EDA822F61C22}" type="slidenum">
              <a:rPr lang="fr-CA" altLang="fr-FR" sz="1300" smtClean="0">
                <a:solidFill>
                  <a:prstClr val="black"/>
                </a:solidFill>
                <a:latin typeface="Tahoma" pitchFamily="34" charset="0"/>
              </a:rPr>
              <a:pPr eaLnBrk="1" hangingPunct="1">
                <a:spcBef>
                  <a:spcPct val="0"/>
                </a:spcBef>
              </a:pPr>
              <a:t>23</a:t>
            </a:fld>
            <a:endParaRPr lang="fr-CA" altLang="fr-FR" sz="1300">
              <a:solidFill>
                <a:prstClr val="black"/>
              </a:solidFill>
              <a:latin typeface="Tahoma" pitchFamily="34" charset="0"/>
            </a:endParaRPr>
          </a:p>
        </p:txBody>
      </p:sp>
    </p:spTree>
    <p:extLst>
      <p:ext uri="{BB962C8B-B14F-4D97-AF65-F5344CB8AC3E}">
        <p14:creationId xmlns:p14="http://schemas.microsoft.com/office/powerpoint/2010/main" val="5934689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LK </a:t>
            </a:r>
            <a:r>
              <a:rPr lang="en-US" altLang="en-US" dirty="0"/>
              <a:t>Après</a:t>
            </a:r>
            <a:r>
              <a:rPr lang="en-US" altLang="en-US" baseline="0" dirty="0"/>
              <a:t> </a:t>
            </a:r>
            <a:r>
              <a:rPr lang="en-US" altLang="en-US" baseline="0" dirty="0" err="1"/>
              <a:t>avoir</a:t>
            </a:r>
            <a:r>
              <a:rPr lang="en-US" altLang="en-US" baseline="0" dirty="0"/>
              <a:t> </a:t>
            </a:r>
            <a:r>
              <a:rPr lang="en-US" altLang="en-US" baseline="0" dirty="0" err="1"/>
              <a:t>énuméré</a:t>
            </a:r>
            <a:r>
              <a:rPr lang="en-US" altLang="en-US" baseline="0" dirty="0"/>
              <a:t> </a:t>
            </a:r>
            <a:r>
              <a:rPr lang="en-US" altLang="en-US" baseline="0" dirty="0" err="1"/>
              <a:t>certains</a:t>
            </a:r>
            <a:r>
              <a:rPr lang="en-US" altLang="en-US" baseline="0" dirty="0"/>
              <a:t> </a:t>
            </a:r>
            <a:r>
              <a:rPr lang="en-US" altLang="en-US" baseline="0" dirty="0" err="1"/>
              <a:t>exemples</a:t>
            </a:r>
            <a:r>
              <a:rPr lang="en-US" altLang="en-US" baseline="0" dirty="0"/>
              <a:t>, </a:t>
            </a:r>
            <a:r>
              <a:rPr lang="en-US" altLang="en-US" baseline="0" dirty="0" err="1"/>
              <a:t>mentionner</a:t>
            </a:r>
            <a:r>
              <a:rPr lang="en-US" altLang="en-US" baseline="0" dirty="0"/>
              <a:t> que tout </a:t>
            </a:r>
            <a:r>
              <a:rPr lang="en-US" altLang="en-US" baseline="0" dirty="0" err="1"/>
              <a:t>n’était</a:t>
            </a:r>
            <a:r>
              <a:rPr lang="en-US" altLang="en-US" baseline="0" dirty="0"/>
              <a:t> pas </a:t>
            </a:r>
            <a:r>
              <a:rPr lang="en-US" altLang="en-US" baseline="0" dirty="0" err="1"/>
              <a:t>négatif</a:t>
            </a:r>
            <a:r>
              <a:rPr lang="en-US" altLang="en-US" baseline="0" dirty="0"/>
              <a:t> </a:t>
            </a:r>
            <a:r>
              <a:rPr lang="en-US" altLang="en-US" baseline="0" dirty="0" err="1"/>
              <a:t>dans</a:t>
            </a:r>
            <a:r>
              <a:rPr lang="en-US" altLang="en-US" baseline="0" dirty="0"/>
              <a:t> les </a:t>
            </a:r>
            <a:r>
              <a:rPr lang="en-US" altLang="en-US" baseline="0" dirty="0" err="1"/>
              <a:t>commentaires</a:t>
            </a:r>
            <a:r>
              <a:rPr lang="en-US" altLang="en-US" baseline="0" dirty="0"/>
              <a:t> des profs. </a:t>
            </a:r>
            <a:r>
              <a:rPr lang="en-US" altLang="en-US" baseline="0" dirty="0" err="1"/>
              <a:t>Ils</a:t>
            </a:r>
            <a:r>
              <a:rPr lang="en-US" altLang="en-US" baseline="0" dirty="0"/>
              <a:t> </a:t>
            </a:r>
            <a:r>
              <a:rPr lang="en-US" altLang="en-US" baseline="0" dirty="0" err="1"/>
              <a:t>mentionnaient</a:t>
            </a:r>
            <a:r>
              <a:rPr lang="en-US" altLang="en-US" baseline="0" dirty="0"/>
              <a:t> </a:t>
            </a:r>
            <a:r>
              <a:rPr lang="en-US" altLang="en-US" baseline="0" dirty="0" err="1"/>
              <a:t>aussi</a:t>
            </a:r>
            <a:r>
              <a:rPr lang="en-US" altLang="en-US" baseline="0" dirty="0"/>
              <a:t> </a:t>
            </a:r>
            <a:r>
              <a:rPr lang="en-US" altLang="en-US" baseline="0" dirty="0" err="1"/>
              <a:t>qu’ils</a:t>
            </a:r>
            <a:r>
              <a:rPr lang="en-US" altLang="en-US" baseline="0" dirty="0"/>
              <a:t> </a:t>
            </a:r>
            <a:r>
              <a:rPr lang="en-US" altLang="en-US" baseline="0" dirty="0" err="1"/>
              <a:t>arrivaient</a:t>
            </a:r>
            <a:r>
              <a:rPr lang="en-US" altLang="en-US" baseline="0" dirty="0"/>
              <a:t> à </a:t>
            </a:r>
            <a:r>
              <a:rPr lang="en-US" altLang="en-US" baseline="0" dirty="0" err="1"/>
              <a:t>régler</a:t>
            </a:r>
            <a:r>
              <a:rPr lang="en-US" altLang="en-US" baseline="0" dirty="0"/>
              <a:t> les problems, que </a:t>
            </a:r>
            <a:r>
              <a:rPr lang="en-US" altLang="en-US" baseline="0" dirty="0" err="1"/>
              <a:t>ce</a:t>
            </a:r>
            <a:r>
              <a:rPr lang="en-US" altLang="en-US" baseline="0" dirty="0"/>
              <a:t> </a:t>
            </a:r>
            <a:r>
              <a:rPr lang="en-US" altLang="en-US" baseline="0" dirty="0" err="1"/>
              <a:t>soir</a:t>
            </a:r>
            <a:r>
              <a:rPr lang="en-US" altLang="en-US" baseline="0" dirty="0"/>
              <a:t> avec </a:t>
            </a:r>
            <a:r>
              <a:rPr lang="en-US" altLang="en-US" baseline="0" dirty="0" err="1"/>
              <a:t>l’aide</a:t>
            </a:r>
            <a:r>
              <a:rPr lang="en-US" altLang="en-US" baseline="0" dirty="0"/>
              <a:t> de </a:t>
            </a:r>
            <a:r>
              <a:rPr lang="en-US" altLang="en-US" baseline="0" dirty="0" err="1"/>
              <a:t>leurs</a:t>
            </a:r>
            <a:r>
              <a:rPr lang="en-US" altLang="en-US" baseline="0" dirty="0"/>
              <a:t> </a:t>
            </a:r>
            <a:r>
              <a:rPr lang="en-US" altLang="en-US" baseline="0" dirty="0" err="1"/>
              <a:t>collègues</a:t>
            </a:r>
            <a:r>
              <a:rPr lang="en-US" altLang="en-US" baseline="0" dirty="0"/>
              <a:t>, </a:t>
            </a:r>
            <a:r>
              <a:rPr lang="en-US" altLang="en-US" baseline="0" dirty="0" err="1"/>
              <a:t>en</a:t>
            </a:r>
            <a:r>
              <a:rPr lang="en-US" altLang="en-US" baseline="0" dirty="0"/>
              <a:t> participant à </a:t>
            </a:r>
            <a:r>
              <a:rPr lang="en-US" altLang="en-US" baseline="0" dirty="0" err="1"/>
              <a:t>une</a:t>
            </a:r>
            <a:r>
              <a:rPr lang="en-US" altLang="en-US" baseline="0" dirty="0"/>
              <a:t> formation </a:t>
            </a:r>
            <a:r>
              <a:rPr lang="en-US" altLang="en-US" baseline="0" dirty="0" err="1"/>
              <a:t>ou</a:t>
            </a:r>
            <a:r>
              <a:rPr lang="en-US" altLang="en-US" baseline="0" dirty="0"/>
              <a:t> </a:t>
            </a:r>
            <a:r>
              <a:rPr lang="en-US" altLang="en-US" baseline="0" dirty="0" err="1"/>
              <a:t>en</a:t>
            </a:r>
            <a:r>
              <a:rPr lang="en-US" altLang="en-US" baseline="0" dirty="0"/>
              <a:t> </a:t>
            </a:r>
            <a:r>
              <a:rPr lang="en-US" altLang="en-US" baseline="0" dirty="0" err="1"/>
              <a:t>trouvantune</a:t>
            </a:r>
            <a:r>
              <a:rPr lang="en-US" altLang="en-US" baseline="0" dirty="0"/>
              <a:t> alternative plus </a:t>
            </a:r>
            <a:r>
              <a:rPr lang="en-US" altLang="en-US" baseline="0" dirty="0" err="1"/>
              <a:t>efficace</a:t>
            </a:r>
            <a:r>
              <a:rPr lang="en-US" altLang="en-US" baseline="0" dirty="0"/>
              <a:t>. 1 = techniques, 2 = </a:t>
            </a:r>
            <a:r>
              <a:rPr lang="en-US" altLang="en-US" baseline="0" dirty="0" err="1"/>
              <a:t>institutionnels</a:t>
            </a:r>
            <a:r>
              <a:rPr lang="en-US" altLang="en-US" baseline="0" dirty="0"/>
              <a:t>, 3 = étudiants</a:t>
            </a:r>
            <a:endParaRPr lang="en-US" altLang="en-US"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130B76A-D795-4519-B3AD-EDA822F61C22}" type="slidenum">
              <a:rPr lang="fr-CA" altLang="fr-FR" sz="1300" smtClean="0">
                <a:solidFill>
                  <a:prstClr val="black"/>
                </a:solidFill>
                <a:latin typeface="Tahoma" pitchFamily="34" charset="0"/>
              </a:rPr>
              <a:pPr eaLnBrk="1" hangingPunct="1">
                <a:spcBef>
                  <a:spcPct val="0"/>
                </a:spcBef>
              </a:pPr>
              <a:t>24</a:t>
            </a:fld>
            <a:endParaRPr lang="fr-CA" altLang="fr-FR" sz="1300">
              <a:solidFill>
                <a:prstClr val="black"/>
              </a:solidFill>
              <a:latin typeface="Tahoma" pitchFamily="34" charset="0"/>
            </a:endParaRPr>
          </a:p>
        </p:txBody>
      </p:sp>
    </p:spTree>
    <p:extLst>
      <p:ext uri="{BB962C8B-B14F-4D97-AF65-F5344CB8AC3E}">
        <p14:creationId xmlns:p14="http://schemas.microsoft.com/office/powerpoint/2010/main" val="5934689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25</a:t>
            </a:fld>
            <a:endParaRPr lang="fr-CA" altLang="fr-FR" dirty="0"/>
          </a:p>
        </p:txBody>
      </p:sp>
    </p:spTree>
    <p:extLst>
      <p:ext uri="{BB962C8B-B14F-4D97-AF65-F5344CB8AC3E}">
        <p14:creationId xmlns:p14="http://schemas.microsoft.com/office/powerpoint/2010/main" val="2406917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26</a:t>
            </a:fld>
            <a:endParaRPr lang="fr-CA" altLang="fr-FR" dirty="0"/>
          </a:p>
        </p:txBody>
      </p:sp>
    </p:spTree>
    <p:extLst>
      <p:ext uri="{BB962C8B-B14F-4D97-AF65-F5344CB8AC3E}">
        <p14:creationId xmlns:p14="http://schemas.microsoft.com/office/powerpoint/2010/main" val="3407578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t>LK </a:t>
            </a:r>
            <a:r>
              <a:rPr lang="en-US" altLang="en-US" dirty="0"/>
              <a:t>Après</a:t>
            </a:r>
            <a:r>
              <a:rPr lang="en-US" altLang="en-US" baseline="0" dirty="0"/>
              <a:t> </a:t>
            </a:r>
            <a:r>
              <a:rPr lang="en-US" altLang="en-US" baseline="0" dirty="0" err="1"/>
              <a:t>avoir</a:t>
            </a:r>
            <a:r>
              <a:rPr lang="en-US" altLang="en-US" baseline="0" dirty="0"/>
              <a:t> </a:t>
            </a:r>
            <a:r>
              <a:rPr lang="en-US" altLang="en-US" baseline="0" dirty="0" err="1"/>
              <a:t>énuméré</a:t>
            </a:r>
            <a:r>
              <a:rPr lang="en-US" altLang="en-US" baseline="0" dirty="0"/>
              <a:t> </a:t>
            </a:r>
            <a:r>
              <a:rPr lang="en-US" altLang="en-US" baseline="0" dirty="0" err="1"/>
              <a:t>certains</a:t>
            </a:r>
            <a:r>
              <a:rPr lang="en-US" altLang="en-US" baseline="0" dirty="0"/>
              <a:t> </a:t>
            </a:r>
            <a:r>
              <a:rPr lang="en-US" altLang="en-US" baseline="0" dirty="0" err="1"/>
              <a:t>exemples</a:t>
            </a:r>
            <a:r>
              <a:rPr lang="en-US" altLang="en-US" baseline="0" dirty="0"/>
              <a:t>, </a:t>
            </a:r>
            <a:r>
              <a:rPr lang="en-US" altLang="en-US" baseline="0" dirty="0" err="1"/>
              <a:t>mentionner</a:t>
            </a:r>
            <a:r>
              <a:rPr lang="en-US" altLang="en-US" baseline="0" dirty="0"/>
              <a:t> que tout </a:t>
            </a:r>
            <a:r>
              <a:rPr lang="en-US" altLang="en-US" baseline="0" dirty="0" err="1"/>
              <a:t>n’était</a:t>
            </a:r>
            <a:r>
              <a:rPr lang="en-US" altLang="en-US" baseline="0" dirty="0"/>
              <a:t> pas </a:t>
            </a:r>
            <a:r>
              <a:rPr lang="en-US" altLang="en-US" baseline="0" dirty="0" err="1"/>
              <a:t>négatif</a:t>
            </a:r>
            <a:r>
              <a:rPr lang="en-US" altLang="en-US" baseline="0" dirty="0"/>
              <a:t> </a:t>
            </a:r>
            <a:r>
              <a:rPr lang="en-US" altLang="en-US" baseline="0" dirty="0" err="1"/>
              <a:t>dans</a:t>
            </a:r>
            <a:r>
              <a:rPr lang="en-US" altLang="en-US" baseline="0" dirty="0"/>
              <a:t> les </a:t>
            </a:r>
            <a:r>
              <a:rPr lang="en-US" altLang="en-US" baseline="0" dirty="0" err="1"/>
              <a:t>commentaires</a:t>
            </a:r>
            <a:r>
              <a:rPr lang="en-US" altLang="en-US" baseline="0" dirty="0"/>
              <a:t> des profs. </a:t>
            </a:r>
            <a:r>
              <a:rPr lang="en-US" altLang="en-US" baseline="0" dirty="0" err="1"/>
              <a:t>Ils</a:t>
            </a:r>
            <a:r>
              <a:rPr lang="en-US" altLang="en-US" baseline="0" dirty="0"/>
              <a:t> </a:t>
            </a:r>
            <a:r>
              <a:rPr lang="en-US" altLang="en-US" baseline="0" dirty="0" err="1"/>
              <a:t>mentionnaient</a:t>
            </a:r>
            <a:r>
              <a:rPr lang="en-US" altLang="en-US" baseline="0" dirty="0"/>
              <a:t> </a:t>
            </a:r>
            <a:r>
              <a:rPr lang="en-US" altLang="en-US" baseline="0" dirty="0" err="1"/>
              <a:t>aussi</a:t>
            </a:r>
            <a:r>
              <a:rPr lang="en-US" altLang="en-US" baseline="0" dirty="0"/>
              <a:t> </a:t>
            </a:r>
            <a:r>
              <a:rPr lang="en-US" altLang="en-US" baseline="0" dirty="0" err="1"/>
              <a:t>qu’ils</a:t>
            </a:r>
            <a:r>
              <a:rPr lang="en-US" altLang="en-US" baseline="0" dirty="0"/>
              <a:t> </a:t>
            </a:r>
            <a:r>
              <a:rPr lang="en-US" altLang="en-US" baseline="0" dirty="0" err="1"/>
              <a:t>arrivaient</a:t>
            </a:r>
            <a:r>
              <a:rPr lang="en-US" altLang="en-US" baseline="0" dirty="0"/>
              <a:t> à </a:t>
            </a:r>
            <a:r>
              <a:rPr lang="en-US" altLang="en-US" baseline="0" dirty="0" err="1"/>
              <a:t>régler</a:t>
            </a:r>
            <a:r>
              <a:rPr lang="en-US" altLang="en-US" baseline="0" dirty="0"/>
              <a:t> les problems, que </a:t>
            </a:r>
            <a:r>
              <a:rPr lang="en-US" altLang="en-US" baseline="0" dirty="0" err="1"/>
              <a:t>ce</a:t>
            </a:r>
            <a:r>
              <a:rPr lang="en-US" altLang="en-US" baseline="0" dirty="0"/>
              <a:t> </a:t>
            </a:r>
            <a:r>
              <a:rPr lang="en-US" altLang="en-US" baseline="0" dirty="0" err="1"/>
              <a:t>soir</a:t>
            </a:r>
            <a:r>
              <a:rPr lang="en-US" altLang="en-US" baseline="0" dirty="0"/>
              <a:t> avec </a:t>
            </a:r>
            <a:r>
              <a:rPr lang="en-US" altLang="en-US" baseline="0" dirty="0" err="1"/>
              <a:t>l’aide</a:t>
            </a:r>
            <a:r>
              <a:rPr lang="en-US" altLang="en-US" baseline="0" dirty="0"/>
              <a:t> de </a:t>
            </a:r>
            <a:r>
              <a:rPr lang="en-US" altLang="en-US" baseline="0" dirty="0" err="1"/>
              <a:t>leurs</a:t>
            </a:r>
            <a:r>
              <a:rPr lang="en-US" altLang="en-US" baseline="0" dirty="0"/>
              <a:t> </a:t>
            </a:r>
            <a:r>
              <a:rPr lang="en-US" altLang="en-US" baseline="0" dirty="0" err="1"/>
              <a:t>collègues</a:t>
            </a:r>
            <a:r>
              <a:rPr lang="en-US" altLang="en-US" baseline="0" dirty="0"/>
              <a:t>, </a:t>
            </a:r>
            <a:r>
              <a:rPr lang="en-US" altLang="en-US" baseline="0" dirty="0" err="1"/>
              <a:t>en</a:t>
            </a:r>
            <a:r>
              <a:rPr lang="en-US" altLang="en-US" baseline="0" dirty="0"/>
              <a:t> participant à </a:t>
            </a:r>
            <a:r>
              <a:rPr lang="en-US" altLang="en-US" baseline="0" dirty="0" err="1"/>
              <a:t>une</a:t>
            </a:r>
            <a:r>
              <a:rPr lang="en-US" altLang="en-US" baseline="0" dirty="0"/>
              <a:t> formation </a:t>
            </a:r>
            <a:r>
              <a:rPr lang="en-US" altLang="en-US" baseline="0" dirty="0" err="1"/>
              <a:t>ou</a:t>
            </a:r>
            <a:r>
              <a:rPr lang="en-US" altLang="en-US" baseline="0" dirty="0"/>
              <a:t> </a:t>
            </a:r>
            <a:r>
              <a:rPr lang="en-US" altLang="en-US" baseline="0" dirty="0" err="1"/>
              <a:t>en</a:t>
            </a:r>
            <a:r>
              <a:rPr lang="en-US" altLang="en-US" baseline="0" dirty="0"/>
              <a:t> </a:t>
            </a:r>
            <a:r>
              <a:rPr lang="en-US" altLang="en-US" baseline="0" dirty="0" err="1"/>
              <a:t>trouvantune</a:t>
            </a:r>
            <a:r>
              <a:rPr lang="en-US" altLang="en-US" baseline="0" dirty="0"/>
              <a:t> alternative plus </a:t>
            </a:r>
            <a:r>
              <a:rPr lang="en-US" altLang="en-US" baseline="0" dirty="0" err="1"/>
              <a:t>efficace</a:t>
            </a:r>
            <a:r>
              <a:rPr lang="en-US" altLang="en-US" baseline="0" dirty="0"/>
              <a:t>. 1 = techniques, 2 = </a:t>
            </a:r>
            <a:r>
              <a:rPr lang="en-US" altLang="en-US" baseline="0" dirty="0" err="1"/>
              <a:t>institutionnels</a:t>
            </a:r>
            <a:r>
              <a:rPr lang="en-US" altLang="en-US" baseline="0" dirty="0"/>
              <a:t>, 3 = étudiants</a:t>
            </a:r>
            <a:endParaRPr lang="en-US" altLang="en-US"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E130B76A-D795-4519-B3AD-EDA822F61C22}" type="slidenum">
              <a:rPr lang="fr-CA" altLang="fr-FR" sz="1300" smtClean="0">
                <a:solidFill>
                  <a:prstClr val="black"/>
                </a:solidFill>
                <a:latin typeface="Tahoma" pitchFamily="34" charset="0"/>
              </a:rPr>
              <a:pPr eaLnBrk="1" hangingPunct="1">
                <a:spcBef>
                  <a:spcPct val="0"/>
                </a:spcBef>
              </a:pPr>
              <a:t>27</a:t>
            </a:fld>
            <a:endParaRPr lang="fr-CA" altLang="fr-FR" sz="1300">
              <a:solidFill>
                <a:prstClr val="black"/>
              </a:solidFill>
              <a:latin typeface="Tahoma" pitchFamily="34" charset="0"/>
            </a:endParaRPr>
          </a:p>
        </p:txBody>
      </p:sp>
    </p:spTree>
    <p:extLst>
      <p:ext uri="{BB962C8B-B14F-4D97-AF65-F5344CB8AC3E}">
        <p14:creationId xmlns:p14="http://schemas.microsoft.com/office/powerpoint/2010/main" val="5934689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28</a:t>
            </a:fld>
            <a:endParaRPr lang="fr-CA" altLang="fr-FR" dirty="0"/>
          </a:p>
        </p:txBody>
      </p:sp>
    </p:spTree>
    <p:extLst>
      <p:ext uri="{BB962C8B-B14F-4D97-AF65-F5344CB8AC3E}">
        <p14:creationId xmlns:p14="http://schemas.microsoft.com/office/powerpoint/2010/main" val="1043096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MJ</a:t>
            </a:r>
          </a:p>
        </p:txBody>
      </p:sp>
      <p:sp>
        <p:nvSpPr>
          <p:cNvPr id="4" name="Espace réservé du numéro de diapositive 3"/>
          <p:cNvSpPr>
            <a:spLocks noGrp="1"/>
          </p:cNvSpPr>
          <p:nvPr>
            <p:ph type="sldNum" sz="quarter" idx="10"/>
          </p:nvPr>
        </p:nvSpPr>
        <p:spPr/>
        <p:txBody>
          <a:bodyPr/>
          <a:lstStyle/>
          <a:p>
            <a:pPr>
              <a:defRPr/>
            </a:pPr>
            <a:fld id="{600D08F7-0A18-484A-AB15-A0B7FE19C275}" type="slidenum">
              <a:rPr lang="fr-CA" altLang="fr-FR" smtClean="0"/>
              <a:pPr>
                <a:defRPr/>
              </a:pPr>
              <a:t>29</a:t>
            </a:fld>
            <a:endParaRPr lang="fr-CA" altLang="fr-FR"/>
          </a:p>
        </p:txBody>
      </p:sp>
    </p:spTree>
    <p:extLst>
      <p:ext uri="{BB962C8B-B14F-4D97-AF65-F5344CB8AC3E}">
        <p14:creationId xmlns:p14="http://schemas.microsoft.com/office/powerpoint/2010/main" val="18522934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MJ</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30</a:t>
            </a:fld>
            <a:endParaRPr lang="fr-CA" altLang="fr-FR" dirty="0"/>
          </a:p>
        </p:txBody>
      </p:sp>
    </p:spTree>
    <p:extLst>
      <p:ext uri="{BB962C8B-B14F-4D97-AF65-F5344CB8AC3E}">
        <p14:creationId xmlns:p14="http://schemas.microsoft.com/office/powerpoint/2010/main" val="29921939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a:t>MJ Similaire entre étudiants et profs exemplaires</a:t>
            </a:r>
            <a:r>
              <a:rPr lang="fr-CA" baseline="0" dirty="0"/>
              <a:t> MAIS grosses différences lorsqu’on étend la population à tous les profs (voir diapo suivante)</a:t>
            </a:r>
            <a:endParaRPr lang="fr-CA" dirty="0"/>
          </a:p>
        </p:txBody>
      </p:sp>
      <p:sp>
        <p:nvSpPr>
          <p:cNvPr id="4" name="Espace réservé du numéro de diapositive 3"/>
          <p:cNvSpPr>
            <a:spLocks noGrp="1"/>
          </p:cNvSpPr>
          <p:nvPr>
            <p:ph type="sldNum" sz="quarter" idx="10"/>
          </p:nvPr>
        </p:nvSpPr>
        <p:spPr/>
        <p:txBody>
          <a:bodyPr/>
          <a:lstStyle/>
          <a:p>
            <a:pPr>
              <a:defRPr/>
            </a:pPr>
            <a:fld id="{600D08F7-0A18-484A-AB15-A0B7FE19C275}" type="slidenum">
              <a:rPr lang="fr-CA" altLang="fr-FR" smtClean="0"/>
              <a:pPr>
                <a:defRPr/>
              </a:pPr>
              <a:t>31</a:t>
            </a:fld>
            <a:endParaRPr lang="fr-CA" altLang="fr-FR"/>
          </a:p>
        </p:txBody>
      </p:sp>
    </p:spTree>
    <p:extLst>
      <p:ext uri="{BB962C8B-B14F-4D97-AF65-F5344CB8AC3E}">
        <p14:creationId xmlns:p14="http://schemas.microsoft.com/office/powerpoint/2010/main" val="3131929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32</a:t>
            </a:fld>
            <a:endParaRPr lang="fr-CA" altLang="fr-FR" dirty="0"/>
          </a:p>
        </p:txBody>
      </p:sp>
    </p:spTree>
    <p:extLst>
      <p:ext uri="{BB962C8B-B14F-4D97-AF65-F5344CB8AC3E}">
        <p14:creationId xmlns:p14="http://schemas.microsoft.com/office/powerpoint/2010/main" val="275398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33</a:t>
            </a:fld>
            <a:endParaRPr lang="fr-CA" altLang="fr-FR" dirty="0"/>
          </a:p>
        </p:txBody>
      </p:sp>
    </p:spTree>
    <p:extLst>
      <p:ext uri="{BB962C8B-B14F-4D97-AF65-F5344CB8AC3E}">
        <p14:creationId xmlns:p14="http://schemas.microsoft.com/office/powerpoint/2010/main" val="2900317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34</a:t>
            </a:fld>
            <a:endParaRPr lang="fr-CA" altLang="fr-FR" dirty="0"/>
          </a:p>
        </p:txBody>
      </p:sp>
    </p:spTree>
    <p:extLst>
      <p:ext uri="{BB962C8B-B14F-4D97-AF65-F5344CB8AC3E}">
        <p14:creationId xmlns:p14="http://schemas.microsoft.com/office/powerpoint/2010/main" val="2797286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LK</a:t>
            </a:r>
          </a:p>
        </p:txBody>
      </p:sp>
      <p:sp>
        <p:nvSpPr>
          <p:cNvPr id="4" name="Slide Number Placeholder 3"/>
          <p:cNvSpPr>
            <a:spLocks noGrp="1"/>
          </p:cNvSpPr>
          <p:nvPr>
            <p:ph type="sldNum" sz="quarter" idx="10"/>
          </p:nvPr>
        </p:nvSpPr>
        <p:spPr/>
        <p:txBody>
          <a:bodyPr/>
          <a:lstStyle/>
          <a:p>
            <a:pPr>
              <a:defRPr/>
            </a:pPr>
            <a:fld id="{DAE4E70F-697E-4098-ACB2-62C4FAF0F957}" type="slidenum">
              <a:rPr lang="fr-CA" altLang="fr-FR" smtClean="0"/>
              <a:pPr>
                <a:defRPr/>
              </a:pPr>
              <a:t>35</a:t>
            </a:fld>
            <a:endParaRPr lang="fr-CA" altLang="fr-FR" dirty="0"/>
          </a:p>
        </p:txBody>
      </p:sp>
    </p:spTree>
    <p:extLst>
      <p:ext uri="{BB962C8B-B14F-4D97-AF65-F5344CB8AC3E}">
        <p14:creationId xmlns:p14="http://schemas.microsoft.com/office/powerpoint/2010/main" val="6274692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LK</a:t>
            </a: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62A4AB2A-581A-4045-BEAB-712A162B83C5}" type="slidenum">
              <a:rPr lang="fr-CA" altLang="fr-FR" sz="1200"/>
              <a:pPr/>
              <a:t>36</a:t>
            </a:fld>
            <a:endParaRPr lang="fr-CA" altLang="fr-FR" sz="1200" dirty="0"/>
          </a:p>
        </p:txBody>
      </p:sp>
    </p:spTree>
    <p:extLst>
      <p:ext uri="{BB962C8B-B14F-4D97-AF65-F5344CB8AC3E}">
        <p14:creationId xmlns:p14="http://schemas.microsoft.com/office/powerpoint/2010/main" val="25196766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LK</a:t>
            </a: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FF4930DE-639F-4E09-B60E-1526BEB056CC}" type="slidenum">
              <a:rPr lang="fr-CA" altLang="fr-FR" sz="1200"/>
              <a:pPr/>
              <a:t>37</a:t>
            </a:fld>
            <a:endParaRPr lang="fr-CA" altLang="fr-FR" sz="1200" dirty="0"/>
          </a:p>
        </p:txBody>
      </p:sp>
    </p:spTree>
    <p:extLst>
      <p:ext uri="{BB962C8B-B14F-4D97-AF65-F5344CB8AC3E}">
        <p14:creationId xmlns:p14="http://schemas.microsoft.com/office/powerpoint/2010/main" val="2076070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839788" y="3648075"/>
            <a:ext cx="7835900"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re 7"/>
          <p:cNvSpPr>
            <a:spLocks noGrp="1"/>
          </p:cNvSpPr>
          <p:nvPr>
            <p:ph type="ctrTitle"/>
          </p:nvPr>
        </p:nvSpPr>
        <p:spPr>
          <a:xfrm>
            <a:off x="840161" y="3648074"/>
            <a:ext cx="7836294"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840160" y="5034508"/>
            <a:ext cx="7836295" cy="685800"/>
          </a:xfrm>
          <a:ln>
            <a:noFill/>
          </a:ln>
        </p:spPr>
        <p:txBody>
          <a:bodyPr/>
          <a:lstStyle>
            <a:lvl1pPr marL="0" indent="0" algn="r">
              <a:buNone/>
              <a:defRPr sz="2000">
                <a:solidFill>
                  <a:schemeClr val="bg2">
                    <a:lumMod val="25000"/>
                  </a:schemeClr>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dirty="0"/>
              <a:t>Modifiez le style des sous-titres du masque</a:t>
            </a:r>
            <a:endParaRPr lang="en-US" dirty="0"/>
          </a:p>
        </p:txBody>
      </p:sp>
      <p:sp>
        <p:nvSpPr>
          <p:cNvPr id="5" name="Espace réservé de la date 27"/>
          <p:cNvSpPr>
            <a:spLocks noGrp="1"/>
          </p:cNvSpPr>
          <p:nvPr>
            <p:ph type="dt" sz="half" idx="10"/>
          </p:nvPr>
        </p:nvSpPr>
        <p:spPr>
          <a:xfrm>
            <a:off x="6400800" y="6354763"/>
            <a:ext cx="2286000" cy="366712"/>
          </a:xfrm>
        </p:spPr>
        <p:txBody>
          <a:bodyPr/>
          <a:lstStyle>
            <a:lvl1pPr>
              <a:defRPr sz="1400"/>
            </a:lvl1pPr>
          </a:lstStyle>
          <a:p>
            <a:pPr>
              <a:defRPr/>
            </a:pPr>
            <a:endParaRPr lang="fr-FR" dirty="0"/>
          </a:p>
        </p:txBody>
      </p:sp>
    </p:spTree>
    <p:extLst>
      <p:ext uri="{BB962C8B-B14F-4D97-AF65-F5344CB8AC3E}">
        <p14:creationId xmlns:p14="http://schemas.microsoft.com/office/powerpoint/2010/main" val="332037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dirty="0"/>
              <a:t>Modifiez le style du titre</a:t>
            </a:r>
            <a:endParaRPr lang="en-US" dirty="0"/>
          </a:p>
        </p:txBody>
      </p:sp>
      <p:sp>
        <p:nvSpPr>
          <p:cNvPr id="8" name="Espace réservé du contenu 7"/>
          <p:cNvSpPr>
            <a:spLocks noGrp="1"/>
          </p:cNvSpPr>
          <p:nvPr>
            <p:ph sz="quarter" idx="1"/>
          </p:nvPr>
        </p:nvSpPr>
        <p:spPr>
          <a:xfrm>
            <a:off x="457200" y="1268760"/>
            <a:ext cx="8229600" cy="4888200"/>
          </a:xfrm>
        </p:spPr>
        <p:txBody>
          <a:bodyPr/>
          <a:lstStyle>
            <a:lvl1pPr marL="361950" indent="-361950">
              <a:buSzPct val="110000"/>
              <a:defRPr/>
            </a:lvl1pPr>
            <a:lvl2pPr marL="628650" indent="-354013">
              <a:buSzPct val="110000"/>
              <a:defRPr sz="3200"/>
            </a:lvl2pPr>
            <a:lvl3pPr marL="895350" indent="-301625">
              <a:buSzPct val="110000"/>
              <a:defRPr sz="2800"/>
            </a:lvl3pPr>
            <a:lvl4pPr marL="1162050" indent="-293688">
              <a:buSzPct val="110000"/>
              <a:defRPr sz="2400"/>
            </a:lvl4pPr>
            <a:lvl5pPr marL="1438275" indent="-295275">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Espace réservé de la date 13"/>
          <p:cNvSpPr>
            <a:spLocks noGrp="1"/>
          </p:cNvSpPr>
          <p:nvPr>
            <p:ph type="dt" sz="half" idx="10"/>
          </p:nvPr>
        </p:nvSpPr>
        <p:spPr/>
        <p:txBody>
          <a:bodyPr/>
          <a:lstStyle>
            <a:lvl1pPr>
              <a:defRPr/>
            </a:lvl1pPr>
          </a:lstStyle>
          <a:p>
            <a:pPr>
              <a:defRPr/>
            </a:pPr>
            <a:endParaRPr lang="fr-FR" dirty="0"/>
          </a:p>
        </p:txBody>
      </p:sp>
      <p:sp>
        <p:nvSpPr>
          <p:cNvPr id="5" name="Espace réservé du numéro de diapositive 22"/>
          <p:cNvSpPr>
            <a:spLocks noGrp="1"/>
          </p:cNvSpPr>
          <p:nvPr>
            <p:ph type="sldNum" sz="quarter" idx="11"/>
          </p:nvPr>
        </p:nvSpPr>
        <p:spPr>
          <a:xfrm>
            <a:off x="8629650" y="6353175"/>
            <a:ext cx="514350" cy="385763"/>
          </a:xfrm>
        </p:spPr>
        <p:txBody>
          <a:bodyPr/>
          <a:lstStyle>
            <a:lvl1pPr>
              <a:defRPr smtClean="0"/>
            </a:lvl1pPr>
          </a:lstStyle>
          <a:p>
            <a:pPr>
              <a:defRPr/>
            </a:pPr>
            <a:fld id="{A6281582-CF13-4328-AE52-164E8406DB8F}" type="slidenum">
              <a:rPr lang="fr-FR" altLang="fr-FR"/>
              <a:pPr>
                <a:defRPr/>
              </a:pPr>
              <a:t>‹#›</a:t>
            </a:fld>
            <a:endParaRPr lang="fr-FR" altLang="fr-FR" dirty="0"/>
          </a:p>
        </p:txBody>
      </p:sp>
    </p:spTree>
    <p:extLst>
      <p:ext uri="{BB962C8B-B14F-4D97-AF65-F5344CB8AC3E}">
        <p14:creationId xmlns:p14="http://schemas.microsoft.com/office/powerpoint/2010/main" val="30401756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dirty="0"/>
              <a:t>Modifiez le style du titre</a:t>
            </a:r>
            <a:endParaRPr lang="en-US" altLang="fr-FR" dirty="0"/>
          </a:p>
        </p:txBody>
      </p:sp>
      <p:sp>
        <p:nvSpPr>
          <p:cNvPr id="1027" name="Espace réservé du texte 12"/>
          <p:cNvSpPr>
            <a:spLocks noGrp="1"/>
          </p:cNvSpPr>
          <p:nvPr>
            <p:ph type="body" idx="1"/>
          </p:nvPr>
        </p:nvSpPr>
        <p:spPr bwMode="auto">
          <a:xfrm>
            <a:off x="457200" y="1268413"/>
            <a:ext cx="82296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Modifiez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en-US" altLang="fr-FR"/>
          </a:p>
        </p:txBody>
      </p:sp>
      <p:sp>
        <p:nvSpPr>
          <p:cNvPr id="14" name="Espace réservé de la date 13"/>
          <p:cNvSpPr>
            <a:spLocks noGrp="1"/>
          </p:cNvSpPr>
          <p:nvPr>
            <p:ph type="dt" sz="half" idx="2"/>
          </p:nvPr>
        </p:nvSpPr>
        <p:spPr>
          <a:xfrm>
            <a:off x="585788" y="6353175"/>
            <a:ext cx="2289175" cy="365125"/>
          </a:xfrm>
          <a:prstGeom prst="rect">
            <a:avLst/>
          </a:prstGeom>
        </p:spPr>
        <p:txBody>
          <a:bodyPr vert="horz"/>
          <a:lstStyle>
            <a:lvl1pPr algn="l" eaLnBrk="1" latinLnBrk="0" hangingPunct="1">
              <a:defRPr kumimoji="0" sz="1400">
                <a:solidFill>
                  <a:schemeClr val="tx2"/>
                </a:solidFill>
                <a:cs typeface="+mn-cs"/>
              </a:defRPr>
            </a:lvl1pPr>
          </a:lstStyle>
          <a:p>
            <a:pPr>
              <a:defRPr/>
            </a:pPr>
            <a:endParaRPr lang="fr-FR" dirty="0"/>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8629650" y="6469063"/>
            <a:ext cx="51435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dirty="0"/>
          </a:p>
        </p:txBody>
      </p:sp>
      <p:sp>
        <p:nvSpPr>
          <p:cNvPr id="1031" name="Connecteur droit 27"/>
          <p:cNvSpPr>
            <a:spLocks noChangeShapeType="1"/>
          </p:cNvSpPr>
          <p:nvPr/>
        </p:nvSpPr>
        <p:spPr bwMode="auto">
          <a:xfrm>
            <a:off x="457200" y="6353175"/>
            <a:ext cx="82296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dirty="0">
              <a:ln>
                <a:solidFill>
                  <a:schemeClr val="tx1"/>
                </a:solidFill>
                <a:prstDash val="solid"/>
              </a:ln>
            </a:endParaRPr>
          </a:p>
        </p:txBody>
      </p:sp>
      <p:sp>
        <p:nvSpPr>
          <p:cNvPr id="1032" name="Connecteur droit 28"/>
          <p:cNvSpPr>
            <a:spLocks noChangeShapeType="1"/>
          </p:cNvSpPr>
          <p:nvPr userDrawn="1"/>
        </p:nvSpPr>
        <p:spPr bwMode="auto">
          <a:xfrm>
            <a:off x="457200" y="1125538"/>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dirty="0"/>
          </a:p>
        </p:txBody>
      </p:sp>
      <p:pic>
        <p:nvPicPr>
          <p:cNvPr id="1033" name="Picture 25" descr="Adaptech logo blue"/>
          <p:cNvPicPr>
            <a:picLocks noChangeAspect="1" noChangeArrowheads="1"/>
          </p:cNvPicPr>
          <p:nvPr userDrawn="1"/>
        </p:nvPicPr>
        <p:blipFill>
          <a:blip r:embed="rId4">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9850" y="6388100"/>
            <a:ext cx="301625"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4" r:id="rId1"/>
    <p:sldLayoutId id="2147483815" r:id="rId2"/>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200" algn="l" rtl="0" fontAlgn="base">
        <a:spcBef>
          <a:spcPct val="0"/>
        </a:spcBef>
        <a:spcAft>
          <a:spcPct val="0"/>
        </a:spcAft>
        <a:defRPr sz="3200">
          <a:solidFill>
            <a:schemeClr val="tx2"/>
          </a:solidFill>
          <a:latin typeface="Bookman Old Style" pitchFamily="18" charset="0"/>
        </a:defRPr>
      </a:lvl6pPr>
      <a:lvl7pPr marL="914400" algn="l" rtl="0" fontAlgn="base">
        <a:spcBef>
          <a:spcPct val="0"/>
        </a:spcBef>
        <a:spcAft>
          <a:spcPct val="0"/>
        </a:spcAft>
        <a:defRPr sz="3200">
          <a:solidFill>
            <a:schemeClr val="tx2"/>
          </a:solidFill>
          <a:latin typeface="Bookman Old Style" pitchFamily="18" charset="0"/>
        </a:defRPr>
      </a:lvl7pPr>
      <a:lvl8pPr marL="1371600" algn="l" rtl="0" fontAlgn="base">
        <a:spcBef>
          <a:spcPct val="0"/>
        </a:spcBef>
        <a:spcAft>
          <a:spcPct val="0"/>
        </a:spcAft>
        <a:defRPr sz="3200">
          <a:solidFill>
            <a:schemeClr val="tx2"/>
          </a:solidFill>
          <a:latin typeface="Bookman Old Style" pitchFamily="18" charset="0"/>
        </a:defRPr>
      </a:lvl8pPr>
      <a:lvl9pPr marL="1828800" algn="l" rtl="0" fontAlgn="base">
        <a:spcBef>
          <a:spcPct val="0"/>
        </a:spcBef>
        <a:spcAft>
          <a:spcPct val="0"/>
        </a:spcAft>
        <a:defRPr sz="3200">
          <a:solidFill>
            <a:schemeClr val="tx2"/>
          </a:solidFill>
          <a:latin typeface="Bookman Old Style" pitchFamily="18" charset="0"/>
        </a:defRPr>
      </a:lvl9pPr>
    </p:titleStyle>
    <p:bodyStyle>
      <a:lvl1pPr marL="357188" indent="-357188"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300" indent="-347663"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700" indent="-307975"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813" indent="-298450"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925" indent="-288925"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1.emf"/><Relationship Id="rId4" Type="http://schemas.openxmlformats.org/officeDocument/2006/relationships/package" Target="../embeddings/Microsoft_Excel_Worksheet1.xlsx"/></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emf"/><Relationship Id="rId4" Type="http://schemas.openxmlformats.org/officeDocument/2006/relationships/package" Target="../embeddings/Microsoft_Excel_Worksheet2.xlsx"/></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3.emf"/><Relationship Id="rId4" Type="http://schemas.openxmlformats.org/officeDocument/2006/relationships/package" Target="../embeddings/Microsoft_Excel_Worksheet3.xlsx"/></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bit.ly/2EZRGKW"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8.emf"/><Relationship Id="rId4" Type="http://schemas.openxmlformats.org/officeDocument/2006/relationships/package" Target="../embeddings/Microsoft_Excel_Worksheet5.xlsx"/></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9.emf"/><Relationship Id="rId4" Type="http://schemas.openxmlformats.org/officeDocument/2006/relationships/package" Target="../embeddings/Microsoft_Excel_Worksheet6.xlsx"/></Relationships>
</file>

<file path=ppt/slides/_rels/slide3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re 1"/>
          <p:cNvSpPr>
            <a:spLocks noGrp="1"/>
          </p:cNvSpPr>
          <p:nvPr>
            <p:ph type="ctrTitle"/>
          </p:nvPr>
        </p:nvSpPr>
        <p:spPr>
          <a:xfrm>
            <a:off x="515938" y="324939"/>
            <a:ext cx="8112125" cy="2212975"/>
          </a:xfrm>
        </p:spPr>
        <p:txBody>
          <a:bodyPr anchor="ctr"/>
          <a:lstStyle/>
          <a:p>
            <a:pPr algn="ctr"/>
            <a:r>
              <a:rPr lang="en-US" altLang="en-US" sz="3600" dirty="0">
                <a:solidFill>
                  <a:srgbClr val="0033CC"/>
                </a:solidFill>
                <a:effectLst/>
                <a:latin typeface="Arial" charset="0"/>
                <a:cs typeface="Arial" charset="0"/>
              </a:rPr>
              <a:t>Let Research Help You Navigate the Waters of Technology in the Classroom</a:t>
            </a:r>
          </a:p>
        </p:txBody>
      </p:sp>
      <p:sp>
        <p:nvSpPr>
          <p:cNvPr id="4100" name="Connecteur droit 28" descr="blue separator line" title="blue separator line"/>
          <p:cNvSpPr>
            <a:spLocks noChangeShapeType="1"/>
          </p:cNvSpPr>
          <p:nvPr/>
        </p:nvSpPr>
        <p:spPr bwMode="auto">
          <a:xfrm>
            <a:off x="457200" y="2925763"/>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dirty="0"/>
          </a:p>
        </p:txBody>
      </p:sp>
      <p:sp>
        <p:nvSpPr>
          <p:cNvPr id="3" name="Sous-titre 2"/>
          <p:cNvSpPr>
            <a:spLocks noGrp="1"/>
          </p:cNvSpPr>
          <p:nvPr>
            <p:ph type="subTitle" idx="1"/>
          </p:nvPr>
        </p:nvSpPr>
        <p:spPr>
          <a:xfrm>
            <a:off x="107950" y="2996952"/>
            <a:ext cx="8928100" cy="2447925"/>
          </a:xfrm>
        </p:spPr>
        <p:txBody>
          <a:bodyPr>
            <a:normAutofit fontScale="92500" lnSpcReduction="10000"/>
          </a:bodyPr>
          <a:lstStyle/>
          <a:p>
            <a:pPr algn="ctr">
              <a:lnSpc>
                <a:spcPts val="2000"/>
              </a:lnSpc>
              <a:spcAft>
                <a:spcPts val="0"/>
              </a:spcAft>
              <a:buFont typeface="Arial" panose="020B0604020202020204" pitchFamily="34" charset="0"/>
              <a:buNone/>
              <a:defRPr/>
            </a:pPr>
            <a:endParaRPr lang="en-US" sz="1200" dirty="0">
              <a:solidFill>
                <a:schemeClr val="tx2"/>
              </a:solidFill>
            </a:endParaRPr>
          </a:p>
          <a:p>
            <a:pPr algn="ctr">
              <a:lnSpc>
                <a:spcPts val="2400"/>
              </a:lnSpc>
              <a:spcBef>
                <a:spcPts val="0"/>
              </a:spcBef>
              <a:spcAft>
                <a:spcPts val="0"/>
              </a:spcAft>
              <a:defRPr/>
            </a:pPr>
            <a:r>
              <a:rPr lang="en-US" sz="2400" dirty="0">
                <a:solidFill>
                  <a:srgbClr val="002060"/>
                </a:solidFill>
                <a:latin typeface="Arial" panose="020B0604020202020204" pitchFamily="34" charset="0"/>
                <a:cs typeface="Arial" panose="020B0604020202020204" pitchFamily="34" charset="0"/>
              </a:rPr>
              <a:t>Mary Jorgensen, Laura King, Catherine Fichten, Alex Lussier and Alice Havel</a:t>
            </a:r>
          </a:p>
          <a:p>
            <a:pPr algn="ctr" eaLnBrk="1" hangingPunct="1">
              <a:spcBef>
                <a:spcPct val="0"/>
              </a:spcBef>
              <a:buClrTx/>
              <a:buSzTx/>
              <a:defRPr/>
            </a:pPr>
            <a:endParaRPr lang="fr-CA" altLang="en-US" sz="1300" dirty="0">
              <a:solidFill>
                <a:srgbClr val="002060"/>
              </a:solidFill>
              <a:latin typeface="Arial" panose="020B0604020202020204" pitchFamily="34" charset="0"/>
              <a:cs typeface="Arial" panose="020B0604020202020204" pitchFamily="34" charset="0"/>
            </a:endParaRPr>
          </a:p>
          <a:p>
            <a:pPr algn="ctr" eaLnBrk="1" hangingPunct="1">
              <a:spcBef>
                <a:spcPct val="0"/>
              </a:spcBef>
              <a:buClrTx/>
              <a:buSzTx/>
              <a:defRPr/>
            </a:pPr>
            <a:endParaRPr lang="fr-CA" altLang="en-US" sz="1900" dirty="0">
              <a:solidFill>
                <a:srgbClr val="002060"/>
              </a:solidFill>
              <a:latin typeface="Arial" panose="020B0604020202020204" pitchFamily="34" charset="0"/>
              <a:cs typeface="Arial" panose="020B0604020202020204" pitchFamily="34" charset="0"/>
            </a:endParaRPr>
          </a:p>
          <a:p>
            <a:pPr algn="ctr" eaLnBrk="1" hangingPunct="1">
              <a:spcBef>
                <a:spcPct val="0"/>
              </a:spcBef>
              <a:buClrTx/>
              <a:buSzTx/>
              <a:defRPr/>
            </a:pPr>
            <a:r>
              <a:rPr lang="en-US" altLang="en-US" sz="2400" dirty="0">
                <a:solidFill>
                  <a:srgbClr val="002060"/>
                </a:solidFill>
                <a:latin typeface="Arial" panose="020B0604020202020204" pitchFamily="34" charset="0"/>
                <a:cs typeface="Arial" panose="020B0604020202020204" pitchFamily="34" charset="0"/>
              </a:rPr>
              <a:t>Webinar </a:t>
            </a:r>
            <a:r>
              <a:rPr lang="fr-FR" altLang="en-US" sz="2400" dirty="0">
                <a:solidFill>
                  <a:srgbClr val="002060"/>
                </a:solidFill>
                <a:latin typeface="Arial" panose="020B0604020202020204" pitchFamily="34" charset="0"/>
                <a:cs typeface="Arial" panose="020B0604020202020204" pitchFamily="34" charset="0"/>
              </a:rPr>
              <a:t>for the Association pour les applications pédagogiques de </a:t>
            </a:r>
          </a:p>
          <a:p>
            <a:pPr algn="ctr" eaLnBrk="1" hangingPunct="1">
              <a:spcBef>
                <a:spcPct val="0"/>
              </a:spcBef>
              <a:buClrTx/>
              <a:buSzTx/>
              <a:defRPr/>
            </a:pPr>
            <a:r>
              <a:rPr lang="fr-FR" altLang="en-US" sz="2400" dirty="0">
                <a:solidFill>
                  <a:srgbClr val="002060"/>
                </a:solidFill>
                <a:latin typeface="Arial" panose="020B0604020202020204" pitchFamily="34" charset="0"/>
                <a:cs typeface="Arial" panose="020B0604020202020204" pitchFamily="34" charset="0"/>
              </a:rPr>
              <a:t>l'ordinateur au postsecondaire (APOP)</a:t>
            </a:r>
            <a:endParaRPr lang="fr-CA" altLang="en-US" sz="2400" dirty="0">
              <a:solidFill>
                <a:srgbClr val="002060"/>
              </a:solidFill>
              <a:latin typeface="Arial" panose="020B0604020202020204" pitchFamily="34" charset="0"/>
              <a:cs typeface="Arial" panose="020B0604020202020204" pitchFamily="34" charset="0"/>
            </a:endParaRPr>
          </a:p>
          <a:p>
            <a:pPr algn="ctr" eaLnBrk="1" hangingPunct="1">
              <a:spcBef>
                <a:spcPct val="0"/>
              </a:spcBef>
              <a:buClrTx/>
              <a:buSzTx/>
              <a:defRPr/>
            </a:pPr>
            <a:r>
              <a:rPr lang="fr-CA" altLang="en-US" sz="2600">
                <a:solidFill>
                  <a:srgbClr val="002060"/>
                </a:solidFill>
                <a:latin typeface="Arial" panose="020B0604020202020204" pitchFamily="34" charset="0"/>
                <a:cs typeface="Arial" panose="020B0604020202020204" pitchFamily="34" charset="0"/>
              </a:rPr>
              <a:t>May 18, </a:t>
            </a:r>
            <a:r>
              <a:rPr lang="fr-CA" altLang="en-US" sz="2600" dirty="0">
                <a:solidFill>
                  <a:srgbClr val="002060"/>
                </a:solidFill>
                <a:latin typeface="Arial" panose="020B0604020202020204" pitchFamily="34" charset="0"/>
                <a:cs typeface="Arial" panose="020B0604020202020204" pitchFamily="34" charset="0"/>
              </a:rPr>
              <a:t>2018</a:t>
            </a:r>
            <a:endParaRPr lang="en-US" altLang="en-US" sz="2600" dirty="0">
              <a:solidFill>
                <a:srgbClr val="002060"/>
              </a:solidFill>
              <a:latin typeface="Arial" panose="020B0604020202020204" pitchFamily="34" charset="0"/>
              <a:cs typeface="Arial" panose="020B0604020202020204" pitchFamily="34" charset="0"/>
            </a:endParaRPr>
          </a:p>
          <a:p>
            <a:pPr algn="ctr">
              <a:lnSpc>
                <a:spcPts val="2000"/>
              </a:lnSpc>
              <a:spcAft>
                <a:spcPts val="0"/>
              </a:spcAft>
              <a:buFont typeface="Arial" panose="020B0604020202020204" pitchFamily="34" charset="0"/>
              <a:buNone/>
              <a:defRPr/>
            </a:pPr>
            <a:endParaRPr lang="en-US" sz="1900" dirty="0">
              <a:solidFill>
                <a:schemeClr val="tx2"/>
              </a:solidFill>
              <a:latin typeface="Arial" panose="020B0604020202020204" pitchFamily="34" charset="0"/>
              <a:cs typeface="Arial" panose="020B0604020202020204" pitchFamily="34" charset="0"/>
            </a:endParaRPr>
          </a:p>
        </p:txBody>
      </p:sp>
      <p:pic>
        <p:nvPicPr>
          <p:cNvPr id="9" name="Picture 2" descr="Creative Commons License: Attribution - Non Commercia l- No Derivatives 4.0 International" title="Creative Commons License"/>
          <p:cNvPicPr>
            <a:picLocks noChangeAspect="1" noChangeArrowheads="1"/>
          </p:cNvPicPr>
          <p:nvPr/>
        </p:nvPicPr>
        <p:blipFill>
          <a:blip r:embed="rId3"/>
          <a:srcRect/>
          <a:stretch>
            <a:fillRect/>
          </a:stretch>
        </p:blipFill>
        <p:spPr bwMode="auto">
          <a:xfrm>
            <a:off x="4054475" y="5720761"/>
            <a:ext cx="1035050"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descr="Dawson College logo. Copyright is https://www.crowdrise.com/campusteamdawson1" title="Dawson College logo"/>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34639" y="6404974"/>
            <a:ext cx="1282700" cy="398462"/>
          </a:xfrm>
          <a:prstGeom prst="rect">
            <a:avLst/>
          </a:prstGeom>
          <a:noFill/>
          <a:ln w="9525">
            <a:noFill/>
            <a:miter lim="800000"/>
            <a:headEnd/>
            <a:tailEnd/>
          </a:ln>
        </p:spPr>
      </p:pic>
      <p:pic>
        <p:nvPicPr>
          <p:cNvPr id="13" name="Picture 14" descr="Logo for the FRQSC. Copyright is http://www.frqsc.gouv.qc.ca/e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1978" y="6081123"/>
            <a:ext cx="2049463"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25" descr="Adaptech logo blue" title="Adaptech logo"/>
          <p:cNvPicPr>
            <a:picLocks noChangeAspect="1" noChangeArrowheads="1"/>
          </p:cNvPicPr>
          <p:nvPr/>
        </p:nvPicPr>
        <p:blipFill>
          <a:blip r:embed="rId6">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336080" y="6098586"/>
            <a:ext cx="631825"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Ministère de l'éducation, de l'enseignement supérieur et de la recherche (MEESR) logo. Copyright is https://prod.mels.gouv.qc.ca/srdj/simulateur.do?methode=acceder" title="Ministère de l'éducation, de l'enseignement supérieur et de la recherche (MEESR)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02544" y="6177738"/>
            <a:ext cx="1652939" cy="625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7" descr="Cégep André-Laurendeau logo. Copyright is https://fr.wikipedia.org/wiki/Fichier:Logo_du_C%C3%A9gep_Andr%C3%A9-Laurendeau.svg" title="Cégep André-Laurendeau logo"/>
          <p:cNvPicPr>
            <a:picLocks noChangeAspect="1" noChangeArrowheads="1"/>
          </p:cNvPicPr>
          <p:nvPr/>
        </p:nvPicPr>
        <p:blipFill>
          <a:blip r:embed="rId8">
            <a:clrChange>
              <a:clrFrom>
                <a:srgbClr val="FFFFFF"/>
              </a:clrFrom>
              <a:clrTo>
                <a:srgbClr val="FFFFFF">
                  <a:alpha val="0"/>
                </a:srgbClr>
              </a:clrTo>
            </a:clrChange>
          </a:blip>
          <a:srcRect/>
          <a:stretch>
            <a:fillRect/>
          </a:stretch>
        </p:blipFill>
        <p:spPr bwMode="auto">
          <a:xfrm>
            <a:off x="7290122" y="6292261"/>
            <a:ext cx="1519238"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684213"/>
          </a:xfrm>
        </p:spPr>
        <p:txBody>
          <a:bodyPr/>
          <a:lstStyle/>
          <a:p>
            <a:pPr>
              <a:defRPr/>
            </a:pPr>
            <a:r>
              <a:rPr lang="en-CA" dirty="0"/>
              <a:t>Team</a:t>
            </a:r>
            <a:endParaRPr lang="en-US" sz="4400" dirty="0">
              <a:effectLst/>
            </a:endParaRPr>
          </a:p>
        </p:txBody>
      </p:sp>
      <p:sp>
        <p:nvSpPr>
          <p:cNvPr id="6" name="Espace réservé du contenu 2"/>
          <p:cNvSpPr>
            <a:spLocks noGrp="1"/>
          </p:cNvSpPr>
          <p:nvPr>
            <p:ph sz="quarter" idx="1"/>
          </p:nvPr>
        </p:nvSpPr>
        <p:spPr bwMode="auto">
          <a:xfrm>
            <a:off x="457200" y="1052736"/>
            <a:ext cx="8229600" cy="48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defTabSz="457200" eaLnBrk="1" hangingPunct="1">
              <a:spcBef>
                <a:spcPts val="1000"/>
              </a:spcBef>
              <a:buClr>
                <a:srgbClr val="0034A6"/>
              </a:buClr>
              <a:buSzPct val="100000"/>
              <a:buFont typeface="Arial" charset="0"/>
              <a:buNone/>
            </a:pPr>
            <a:r>
              <a:rPr lang="fr-CA" altLang="en-US" sz="2400" dirty="0">
                <a:solidFill>
                  <a:schemeClr val="tx2"/>
                </a:solidFill>
                <a:latin typeface="Arial" charset="0"/>
                <a:cs typeface="Arial" charset="0"/>
              </a:rPr>
              <a:t>Rhonda </a:t>
            </a:r>
            <a:r>
              <a:rPr lang="fr-CA" altLang="en-US" sz="2400" dirty="0" err="1">
                <a:solidFill>
                  <a:schemeClr val="tx2"/>
                </a:solidFill>
                <a:latin typeface="Arial" charset="0"/>
                <a:cs typeface="Arial" charset="0"/>
              </a:rPr>
              <a:t>Amsel</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Université McGill</a:t>
            </a:r>
          </a:p>
          <a:p>
            <a:pPr marL="0" indent="0" algn="ctr" defTabSz="457200" eaLnBrk="1" hangingPunct="1">
              <a:spcBef>
                <a:spcPts val="1000"/>
              </a:spcBef>
              <a:buClr>
                <a:srgbClr val="0034A6"/>
              </a:buClr>
              <a:buSzPct val="100000"/>
              <a:buFont typeface="Arial" charset="0"/>
              <a:buNone/>
            </a:pPr>
            <a:r>
              <a:rPr lang="fr-CA" altLang="en-US" sz="2400" dirty="0" err="1">
                <a:solidFill>
                  <a:schemeClr val="tx2"/>
                </a:solidFill>
                <a:latin typeface="Arial" charset="0"/>
                <a:cs typeface="Arial" charset="0"/>
              </a:rPr>
              <a:t>Tiiu</a:t>
            </a:r>
            <a:r>
              <a:rPr lang="fr-CA" altLang="en-US" sz="2400" dirty="0">
                <a:solidFill>
                  <a:schemeClr val="tx2"/>
                </a:solidFill>
                <a:latin typeface="Arial" charset="0"/>
                <a:cs typeface="Arial" charset="0"/>
              </a:rPr>
              <a:t> </a:t>
            </a:r>
            <a:r>
              <a:rPr lang="fr-CA" altLang="en-US" sz="2400" dirty="0" err="1">
                <a:solidFill>
                  <a:schemeClr val="tx2"/>
                </a:solidFill>
                <a:latin typeface="Arial" charset="0"/>
                <a:cs typeface="Arial" charset="0"/>
              </a:rPr>
              <a:t>Poldma</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Université de Montréal</a:t>
            </a:r>
            <a:endParaRPr lang="fr-CA" altLang="en-US" sz="2400" dirty="0">
              <a:solidFill>
                <a:schemeClr val="tx2"/>
              </a:solidFill>
              <a:latin typeface="Arial" charset="0"/>
              <a:cs typeface="Arial" charset="0"/>
            </a:endParaRPr>
          </a:p>
          <a:p>
            <a:pPr marL="0" indent="0" algn="ctr" defTabSz="457200" eaLnBrk="1" hangingPunct="1">
              <a:spcBef>
                <a:spcPts val="1000"/>
              </a:spcBef>
              <a:buClr>
                <a:srgbClr val="0034A6"/>
              </a:buClr>
              <a:buSzPct val="100000"/>
              <a:buNone/>
            </a:pPr>
            <a:r>
              <a:rPr lang="fr-CA" altLang="en-US" sz="2400" dirty="0" err="1">
                <a:solidFill>
                  <a:schemeClr val="tx2"/>
                </a:solidFill>
                <a:latin typeface="Arial" charset="0"/>
                <a:cs typeface="Arial" charset="0"/>
              </a:rPr>
              <a:t>Jennison</a:t>
            </a:r>
            <a:r>
              <a:rPr lang="fr-CA" altLang="en-US" sz="2400" dirty="0">
                <a:solidFill>
                  <a:schemeClr val="tx2"/>
                </a:solidFill>
                <a:latin typeface="Arial" charset="0"/>
                <a:cs typeface="Arial" charset="0"/>
              </a:rPr>
              <a:t> </a:t>
            </a:r>
            <a:r>
              <a:rPr lang="fr-CA" altLang="en-US" sz="2400" dirty="0" err="1">
                <a:solidFill>
                  <a:schemeClr val="tx2"/>
                </a:solidFill>
                <a:latin typeface="Arial" charset="0"/>
                <a:cs typeface="Arial" charset="0"/>
              </a:rPr>
              <a:t>Asuncion</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Réseau de recherche Adaptech</a:t>
            </a:r>
            <a:endParaRPr lang="fr-CA" altLang="en-US" sz="2400" dirty="0">
              <a:solidFill>
                <a:schemeClr val="tx2"/>
              </a:solidFill>
              <a:latin typeface="Arial" charset="0"/>
              <a:cs typeface="Arial" charset="0"/>
            </a:endParaRPr>
          </a:p>
          <a:p>
            <a:pPr marL="0" indent="0" algn="ctr" defTabSz="457200" eaLnBrk="1" hangingPunct="1">
              <a:spcBef>
                <a:spcPts val="1000"/>
              </a:spcBef>
              <a:buClr>
                <a:srgbClr val="0034A6"/>
              </a:buClr>
              <a:buSzPct val="100000"/>
              <a:buNone/>
            </a:pPr>
            <a:r>
              <a:rPr lang="fr-CA" altLang="en-US" sz="2400" dirty="0">
                <a:solidFill>
                  <a:schemeClr val="tx2"/>
                </a:solidFill>
                <a:latin typeface="Arial" charset="0"/>
                <a:cs typeface="Arial" charset="0"/>
              </a:rPr>
              <a:t>Robert </a:t>
            </a:r>
            <a:r>
              <a:rPr lang="fr-CA" altLang="en-US" sz="2400" dirty="0" err="1">
                <a:solidFill>
                  <a:schemeClr val="tx2"/>
                </a:solidFill>
                <a:latin typeface="Arial" charset="0"/>
                <a:cs typeface="Arial" charset="0"/>
              </a:rPr>
              <a:t>Cassidy</a:t>
            </a:r>
            <a:r>
              <a:rPr lang="fr-CA" altLang="en-US" sz="2400" dirty="0">
                <a:solidFill>
                  <a:schemeClr val="tx2"/>
                </a:solidFill>
                <a:latin typeface="Arial" charset="0"/>
                <a:cs typeface="Arial" charset="0"/>
              </a:rPr>
              <a:t> : </a:t>
            </a:r>
            <a:r>
              <a:rPr lang="fr-CA" altLang="en-US" sz="2400" i="1" dirty="0">
                <a:solidFill>
                  <a:srgbClr val="242852"/>
                </a:solidFill>
                <a:latin typeface="Arial" charset="0"/>
                <a:cs typeface="Arial" charset="0"/>
              </a:rPr>
              <a:t>Université Concordia</a:t>
            </a:r>
            <a:endParaRPr lang="fr-CA" altLang="en-US" sz="2400" i="1" dirty="0">
              <a:solidFill>
                <a:schemeClr val="tx2"/>
              </a:solidFill>
              <a:latin typeface="Arial" charset="0"/>
              <a:cs typeface="Arial" charset="0"/>
            </a:endParaRPr>
          </a:p>
          <a:p>
            <a:pPr marL="0" indent="0" algn="ctr" defTabSz="457200" eaLnBrk="1" hangingPunct="1">
              <a:spcBef>
                <a:spcPts val="1000"/>
              </a:spcBef>
              <a:buClr>
                <a:srgbClr val="0034A6"/>
              </a:buClr>
              <a:buSzPct val="100000"/>
              <a:buNone/>
            </a:pPr>
            <a:r>
              <a:rPr lang="fr-CA" altLang="en-US" sz="2400" dirty="0">
                <a:solidFill>
                  <a:schemeClr val="tx2"/>
                </a:solidFill>
                <a:latin typeface="Arial" charset="0"/>
                <a:cs typeface="Arial" charset="0"/>
              </a:rPr>
              <a:t>Alexandre Chauvin : </a:t>
            </a:r>
            <a:r>
              <a:rPr lang="fr-CA" altLang="en-US" sz="2400" i="1" dirty="0">
                <a:solidFill>
                  <a:schemeClr val="tx2"/>
                </a:solidFill>
                <a:latin typeface="Arial" charset="0"/>
                <a:cs typeface="Arial" charset="0"/>
              </a:rPr>
              <a:t>Réseau de recherche Adaptech</a:t>
            </a:r>
            <a:endParaRPr lang="fr-CA" altLang="en-US" sz="2400" dirty="0">
              <a:solidFill>
                <a:schemeClr val="tx2"/>
              </a:solidFill>
              <a:latin typeface="Arial" charset="0"/>
              <a:cs typeface="Arial" charset="0"/>
            </a:endParaRPr>
          </a:p>
          <a:p>
            <a:pPr marL="0" indent="0" algn="ctr" defTabSz="457200" eaLnBrk="1" hangingPunct="1">
              <a:spcBef>
                <a:spcPts val="1000"/>
              </a:spcBef>
              <a:buClr>
                <a:srgbClr val="0034A6"/>
              </a:buClr>
              <a:buSzPct val="100000"/>
              <a:buNone/>
            </a:pPr>
            <a:r>
              <a:rPr lang="fr-CA" altLang="en-US" sz="2400" dirty="0">
                <a:solidFill>
                  <a:schemeClr val="tx2"/>
                </a:solidFill>
                <a:latin typeface="Arial" charset="0"/>
                <a:cs typeface="Arial" charset="0"/>
              </a:rPr>
              <a:t>Andrée </a:t>
            </a:r>
            <a:r>
              <a:rPr lang="fr-CA" altLang="en-US" sz="2400" dirty="0" err="1">
                <a:solidFill>
                  <a:schemeClr val="tx2"/>
                </a:solidFill>
                <a:latin typeface="Arial" charset="0"/>
                <a:cs typeface="Arial" charset="0"/>
              </a:rPr>
              <a:t>Dagenais</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Centre de documentation collégiale</a:t>
            </a:r>
          </a:p>
          <a:p>
            <a:pPr marL="0" indent="0" algn="ctr" defTabSz="457200" eaLnBrk="1" hangingPunct="1">
              <a:spcBef>
                <a:spcPts val="1000"/>
              </a:spcBef>
              <a:buClr>
                <a:srgbClr val="0034A6"/>
              </a:buClr>
              <a:buSzPct val="100000"/>
              <a:buNone/>
            </a:pPr>
            <a:r>
              <a:rPr lang="fr-CA" altLang="en-US" sz="2400" dirty="0" err="1">
                <a:solidFill>
                  <a:schemeClr val="tx2"/>
                </a:solidFill>
                <a:latin typeface="Arial" charset="0"/>
                <a:cs typeface="Arial" charset="0"/>
              </a:rPr>
              <a:t>Tali</a:t>
            </a:r>
            <a:r>
              <a:rPr lang="fr-CA" altLang="en-US" sz="2400" dirty="0">
                <a:solidFill>
                  <a:schemeClr val="tx2"/>
                </a:solidFill>
                <a:latin typeface="Arial" charset="0"/>
                <a:cs typeface="Arial" charset="0"/>
              </a:rPr>
              <a:t> </a:t>
            </a:r>
            <a:r>
              <a:rPr lang="fr-CA" altLang="en-US" sz="2400" dirty="0" err="1">
                <a:solidFill>
                  <a:schemeClr val="tx2"/>
                </a:solidFill>
                <a:latin typeface="Arial" charset="0"/>
                <a:cs typeface="Arial" charset="0"/>
              </a:rPr>
              <a:t>Heiman</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Open </a:t>
            </a:r>
            <a:r>
              <a:rPr lang="fr-CA" altLang="en-US" sz="2400" i="1" dirty="0" err="1">
                <a:solidFill>
                  <a:schemeClr val="tx2"/>
                </a:solidFill>
                <a:latin typeface="Arial" charset="0"/>
                <a:cs typeface="Arial" charset="0"/>
              </a:rPr>
              <a:t>University</a:t>
            </a:r>
            <a:r>
              <a:rPr lang="fr-CA" altLang="en-US" sz="2400" i="1" dirty="0">
                <a:solidFill>
                  <a:schemeClr val="tx2"/>
                </a:solidFill>
                <a:latin typeface="Arial" charset="0"/>
                <a:cs typeface="Arial" charset="0"/>
              </a:rPr>
              <a:t> of </a:t>
            </a:r>
            <a:r>
              <a:rPr lang="fr-CA" altLang="en-US" sz="2400" i="1" dirty="0" err="1">
                <a:solidFill>
                  <a:schemeClr val="tx2"/>
                </a:solidFill>
                <a:latin typeface="Arial" charset="0"/>
                <a:cs typeface="Arial" charset="0"/>
              </a:rPr>
              <a:t>Israel</a:t>
            </a:r>
            <a:endParaRPr lang="fr-CA" altLang="en-US" sz="2400" dirty="0">
              <a:solidFill>
                <a:schemeClr val="tx2"/>
              </a:solidFill>
              <a:latin typeface="Arial" charset="0"/>
              <a:cs typeface="Arial" charset="0"/>
            </a:endParaRPr>
          </a:p>
          <a:p>
            <a:pPr marL="0" indent="0" algn="ctr" defTabSz="457200" eaLnBrk="1" hangingPunct="1">
              <a:spcBef>
                <a:spcPts val="1000"/>
              </a:spcBef>
              <a:buClr>
                <a:srgbClr val="0034A6"/>
              </a:buClr>
              <a:buSzPct val="100000"/>
              <a:buNone/>
            </a:pPr>
            <a:r>
              <a:rPr lang="fr-CA" altLang="en-US" sz="2400" dirty="0">
                <a:solidFill>
                  <a:schemeClr val="tx2"/>
                </a:solidFill>
                <a:latin typeface="Arial" charset="0"/>
                <a:cs typeface="Arial" charset="0"/>
              </a:rPr>
              <a:t>Maureen Hewlett : </a:t>
            </a:r>
            <a:r>
              <a:rPr lang="fr-CA" altLang="en-US" sz="2400" i="1" dirty="0">
                <a:solidFill>
                  <a:schemeClr val="tx2"/>
                </a:solidFill>
                <a:latin typeface="Arial" charset="0"/>
                <a:cs typeface="Arial" charset="0"/>
              </a:rPr>
              <a:t>Mount Royal </a:t>
            </a:r>
            <a:r>
              <a:rPr lang="fr-CA" altLang="en-US" sz="2400" i="1" dirty="0" err="1">
                <a:solidFill>
                  <a:schemeClr val="tx2"/>
                </a:solidFill>
                <a:latin typeface="Arial" charset="0"/>
                <a:cs typeface="Arial" charset="0"/>
              </a:rPr>
              <a:t>College</a:t>
            </a:r>
            <a:endParaRPr lang="fr-CA" altLang="en-US" sz="2400" i="1" dirty="0">
              <a:solidFill>
                <a:schemeClr val="tx2"/>
              </a:solidFill>
              <a:latin typeface="Arial" charset="0"/>
              <a:cs typeface="Arial" charset="0"/>
            </a:endParaRPr>
          </a:p>
          <a:p>
            <a:pPr marL="0" indent="0" algn="ctr" defTabSz="457200" eaLnBrk="1" hangingPunct="1">
              <a:spcBef>
                <a:spcPts val="1000"/>
              </a:spcBef>
              <a:buClr>
                <a:srgbClr val="0034A6"/>
              </a:buClr>
              <a:buSzPct val="100000"/>
              <a:buNone/>
            </a:pPr>
            <a:r>
              <a:rPr lang="fr-CA" altLang="en-US" sz="2400" dirty="0">
                <a:solidFill>
                  <a:schemeClr val="tx2"/>
                </a:solidFill>
                <a:latin typeface="Arial" charset="0"/>
                <a:cs typeface="Arial" charset="0"/>
              </a:rPr>
              <a:t>Shirley Jorgensen  : </a:t>
            </a:r>
            <a:r>
              <a:rPr lang="fr-CA" altLang="en-US" sz="2400" i="1" dirty="0">
                <a:solidFill>
                  <a:schemeClr val="tx2"/>
                </a:solidFill>
                <a:latin typeface="Arial" charset="0"/>
                <a:cs typeface="Arial" charset="0"/>
              </a:rPr>
              <a:t>Collège Dawson</a:t>
            </a:r>
          </a:p>
          <a:p>
            <a:pPr marL="0" indent="0" algn="ctr" defTabSz="457200" eaLnBrk="1" hangingPunct="1">
              <a:spcBef>
                <a:spcPts val="1000"/>
              </a:spcBef>
              <a:buClr>
                <a:srgbClr val="0034A6"/>
              </a:buClr>
              <a:buSzPct val="100000"/>
              <a:buNone/>
            </a:pPr>
            <a:r>
              <a:rPr lang="fr-CA" altLang="en-US" sz="2400" dirty="0">
                <a:solidFill>
                  <a:schemeClr val="tx2"/>
                </a:solidFill>
                <a:latin typeface="Arial" charset="0"/>
                <a:cs typeface="Arial" charset="0"/>
              </a:rPr>
              <a:t>Isabelle Laplante : </a:t>
            </a:r>
            <a:r>
              <a:rPr lang="fr-CA" altLang="en-US" sz="2400" i="1" dirty="0">
                <a:solidFill>
                  <a:schemeClr val="tx2"/>
                </a:solidFill>
                <a:latin typeface="Arial" charset="0"/>
                <a:cs typeface="Arial" charset="0"/>
              </a:rPr>
              <a:t>Centre de documentation collégiale</a:t>
            </a:r>
            <a:endParaRPr lang="fr-CA" altLang="en-US" sz="2400" dirty="0">
              <a:solidFill>
                <a:schemeClr val="tx2"/>
              </a:solidFill>
              <a:latin typeface="Arial" charset="0"/>
              <a:cs typeface="Arial" charset="0"/>
            </a:endParaRPr>
          </a:p>
          <a:p>
            <a:pPr marL="0" indent="0" algn="ctr" defTabSz="457200" eaLnBrk="1" hangingPunct="1">
              <a:spcBef>
                <a:spcPts val="1000"/>
              </a:spcBef>
              <a:buClr>
                <a:srgbClr val="0034A6"/>
              </a:buClr>
              <a:buSzPct val="100000"/>
              <a:buNone/>
            </a:pPr>
            <a:r>
              <a:rPr lang="fr-CA" altLang="en-US" sz="2400" dirty="0">
                <a:solidFill>
                  <a:schemeClr val="tx2"/>
                </a:solidFill>
                <a:latin typeface="Arial" charset="0"/>
                <a:cs typeface="Arial" charset="0"/>
              </a:rPr>
              <a:t>Catherine </a:t>
            </a:r>
            <a:r>
              <a:rPr lang="fr-CA" altLang="en-US" sz="2400" dirty="0" err="1">
                <a:solidFill>
                  <a:schemeClr val="tx2"/>
                </a:solidFill>
                <a:latin typeface="Arial" charset="0"/>
                <a:cs typeface="Arial" charset="0"/>
              </a:rPr>
              <a:t>Loiselle</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CRISPESH</a:t>
            </a:r>
          </a:p>
          <a:p>
            <a:pPr marL="0" indent="0" algn="ctr" defTabSz="457200" eaLnBrk="1" hangingPunct="1">
              <a:lnSpc>
                <a:spcPts val="2200"/>
              </a:lnSpc>
              <a:spcBef>
                <a:spcPts val="1000"/>
              </a:spcBef>
              <a:buClr>
                <a:srgbClr val="0034A6"/>
              </a:buClr>
              <a:buSzPct val="100000"/>
              <a:buNone/>
            </a:pPr>
            <a:endParaRPr lang="fr-CA" altLang="en-US" sz="2400" i="1" dirty="0">
              <a:solidFill>
                <a:schemeClr val="tx2"/>
              </a:solidFill>
              <a:latin typeface="Arial" charset="0"/>
              <a:cs typeface="Arial" charset="0"/>
            </a:endParaRPr>
          </a:p>
          <a:p>
            <a:pPr marL="0" indent="0" defTabSz="457200" eaLnBrk="1" hangingPunct="1">
              <a:lnSpc>
                <a:spcPts val="2200"/>
              </a:lnSpc>
              <a:spcBef>
                <a:spcPts val="1000"/>
              </a:spcBef>
              <a:buClr>
                <a:srgbClr val="0034A6"/>
              </a:buClr>
              <a:buSzPct val="100000"/>
              <a:buNone/>
            </a:pPr>
            <a:endParaRPr lang="fr-CA" altLang="en-US" sz="2400" i="1" dirty="0">
              <a:solidFill>
                <a:schemeClr val="tx2"/>
              </a:solidFill>
              <a:latin typeface="Arial" charset="0"/>
              <a:cs typeface="Arial" charset="0"/>
            </a:endParaRPr>
          </a:p>
          <a:p>
            <a:pPr marL="0" indent="0" defTabSz="457200" eaLnBrk="1" hangingPunct="1">
              <a:lnSpc>
                <a:spcPts val="2200"/>
              </a:lnSpc>
              <a:spcBef>
                <a:spcPts val="1000"/>
              </a:spcBef>
              <a:buClr>
                <a:srgbClr val="0034A6"/>
              </a:buClr>
              <a:buSzPct val="100000"/>
              <a:buNone/>
            </a:pPr>
            <a:endParaRPr lang="fr-CA" altLang="en-US" sz="2000" dirty="0">
              <a:solidFill>
                <a:schemeClr val="tx2"/>
              </a:solidFill>
              <a:latin typeface="Arial" charset="0"/>
              <a:cs typeface="Arial" charset="0"/>
            </a:endParaRPr>
          </a:p>
          <a:p>
            <a:pPr marL="0" indent="0" algn="ctr" defTabSz="457200" eaLnBrk="1" hangingPunct="1">
              <a:lnSpc>
                <a:spcPts val="2200"/>
              </a:lnSpc>
              <a:spcBef>
                <a:spcPct val="20000"/>
              </a:spcBef>
              <a:buClr>
                <a:srgbClr val="0034A6"/>
              </a:buClr>
              <a:buSzPct val="100000"/>
              <a:buNone/>
            </a:pPr>
            <a:endParaRPr lang="fr-CA" altLang="en-US" sz="2000" i="1" dirty="0">
              <a:solidFill>
                <a:schemeClr val="tx2"/>
              </a:solidFill>
              <a:latin typeface="Arial" charset="0"/>
              <a:cs typeface="Arial" charset="0"/>
            </a:endParaRPr>
          </a:p>
          <a:p>
            <a:pPr marL="0" indent="0" algn="ctr" defTabSz="457200" eaLnBrk="1" hangingPunct="1">
              <a:lnSpc>
                <a:spcPts val="2200"/>
              </a:lnSpc>
              <a:spcBef>
                <a:spcPct val="20000"/>
              </a:spcBef>
              <a:buClr>
                <a:srgbClr val="0034A6"/>
              </a:buClr>
              <a:buSzPct val="100000"/>
              <a:buNone/>
            </a:pPr>
            <a:endParaRPr lang="fr-CA" altLang="en-US" sz="2000" dirty="0">
              <a:solidFill>
                <a:schemeClr val="tx2"/>
              </a:solidFill>
              <a:latin typeface="Arial" charset="0"/>
              <a:cs typeface="Arial" charset="0"/>
            </a:endParaRPr>
          </a:p>
          <a:p>
            <a:pPr marL="0" indent="0" algn="ctr" defTabSz="457200" eaLnBrk="1" hangingPunct="1">
              <a:lnSpc>
                <a:spcPts val="2200"/>
              </a:lnSpc>
              <a:spcBef>
                <a:spcPct val="20000"/>
              </a:spcBef>
              <a:buClr>
                <a:srgbClr val="0034A6"/>
              </a:buClr>
              <a:buSzPct val="100000"/>
              <a:buFont typeface="Arial" charset="0"/>
              <a:buNone/>
            </a:pPr>
            <a:endParaRPr lang="fr-CA" altLang="en-US" sz="2000" dirty="0">
              <a:solidFill>
                <a:schemeClr val="tx2"/>
              </a:solidFill>
              <a:latin typeface="Arial" charset="0"/>
              <a:cs typeface="Arial" charset="0"/>
            </a:endParaRPr>
          </a:p>
          <a:p>
            <a:pPr marL="0" indent="0" algn="ctr" defTabSz="457200" eaLnBrk="1" hangingPunct="1">
              <a:lnSpc>
                <a:spcPts val="2200"/>
              </a:lnSpc>
              <a:spcBef>
                <a:spcPct val="20000"/>
              </a:spcBef>
              <a:buClr>
                <a:srgbClr val="0034A6"/>
              </a:buClr>
              <a:buSzPct val="100000"/>
              <a:buFont typeface="Wingdings" pitchFamily="2" charset="2"/>
              <a:buNone/>
            </a:pPr>
            <a:r>
              <a:rPr lang="fr-CA" altLang="en-US" sz="2000" i="1" dirty="0">
                <a:solidFill>
                  <a:schemeClr val="tx2"/>
                </a:solidFill>
                <a:latin typeface="Arial" charset="0"/>
                <a:cs typeface="Arial" charset="0"/>
              </a:rPr>
              <a:t> </a:t>
            </a:r>
          </a:p>
        </p:txBody>
      </p:sp>
      <p:sp>
        <p:nvSpPr>
          <p:cNvPr id="512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C5365178-89C4-4F07-A7EF-85A9DD12FCCC}" type="slidenum">
              <a:rPr lang="fr-FR" altLang="fr-FR" sz="1400" smtClean="0">
                <a:solidFill>
                  <a:srgbClr val="0033CC"/>
                </a:solidFill>
                <a:latin typeface="Arial" charset="0"/>
              </a:rPr>
              <a:pPr/>
              <a:t>2</a:t>
            </a:fld>
            <a:endParaRPr lang="fr-FR" altLang="fr-FR" sz="1400">
              <a:solidFill>
                <a:srgbClr val="0033CC"/>
              </a:solidFill>
              <a:latin typeface="Arial" charset="0"/>
            </a:endParaRPr>
          </a:p>
        </p:txBody>
      </p:sp>
    </p:spTree>
    <p:extLst>
      <p:ext uri="{BB962C8B-B14F-4D97-AF65-F5344CB8AC3E}">
        <p14:creationId xmlns:p14="http://schemas.microsoft.com/office/powerpoint/2010/main" val="2160950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684213"/>
          </a:xfrm>
        </p:spPr>
        <p:txBody>
          <a:bodyPr/>
          <a:lstStyle/>
          <a:p>
            <a:pPr>
              <a:defRPr/>
            </a:pPr>
            <a:r>
              <a:rPr lang="en-CA" dirty="0"/>
              <a:t>Team</a:t>
            </a:r>
            <a:endParaRPr lang="en-US" sz="4400" dirty="0">
              <a:effectLst/>
            </a:endParaRPr>
          </a:p>
        </p:txBody>
      </p:sp>
      <p:sp>
        <p:nvSpPr>
          <p:cNvPr id="6" name="Espace réservé du contenu 2"/>
          <p:cNvSpPr>
            <a:spLocks noGrp="1"/>
          </p:cNvSpPr>
          <p:nvPr>
            <p:ph sz="quarter" idx="1"/>
          </p:nvPr>
        </p:nvSpPr>
        <p:spPr bwMode="auto">
          <a:xfrm>
            <a:off x="457200" y="1217519"/>
            <a:ext cx="8229600" cy="48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defTabSz="457200" eaLnBrk="1" hangingPunct="1">
              <a:spcBef>
                <a:spcPts val="1200"/>
              </a:spcBef>
              <a:buClr>
                <a:srgbClr val="0034A6"/>
              </a:buClr>
              <a:buSzPct val="100000"/>
              <a:buNone/>
            </a:pPr>
            <a:r>
              <a:rPr lang="fr-CA" altLang="en-US" sz="2400" dirty="0">
                <a:solidFill>
                  <a:schemeClr val="tx2"/>
                </a:solidFill>
                <a:latin typeface="Arial" charset="0"/>
                <a:cs typeface="Arial" charset="0"/>
              </a:rPr>
              <a:t>Catherine </a:t>
            </a:r>
            <a:r>
              <a:rPr lang="fr-CA" altLang="en-US" sz="2400" dirty="0" err="1">
                <a:solidFill>
                  <a:schemeClr val="tx2"/>
                </a:solidFill>
                <a:latin typeface="Arial" charset="0"/>
                <a:cs typeface="Arial" charset="0"/>
              </a:rPr>
              <a:t>Loiselle</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CRISPESH</a:t>
            </a:r>
            <a:endParaRPr lang="fr-CA" altLang="en-US" sz="2400" dirty="0">
              <a:solidFill>
                <a:schemeClr val="tx2"/>
              </a:solidFill>
              <a:latin typeface="Arial" charset="0"/>
              <a:cs typeface="Arial" charset="0"/>
            </a:endParaRPr>
          </a:p>
          <a:p>
            <a:pPr marL="0" indent="0" algn="ctr" defTabSz="457200" eaLnBrk="1" hangingPunct="1">
              <a:spcBef>
                <a:spcPts val="1200"/>
              </a:spcBef>
              <a:buClr>
                <a:srgbClr val="0034A6"/>
              </a:buClr>
              <a:buSzPct val="100000"/>
              <a:buNone/>
            </a:pPr>
            <a:r>
              <a:rPr lang="fr-CA" altLang="en-US" sz="2400" dirty="0">
                <a:solidFill>
                  <a:schemeClr val="tx2"/>
                </a:solidFill>
                <a:latin typeface="Arial" charset="0"/>
                <a:cs typeface="Arial" charset="0"/>
              </a:rPr>
              <a:t>Ryan Moon : </a:t>
            </a:r>
            <a:r>
              <a:rPr lang="fr-CA" altLang="en-US" sz="2400" i="1" dirty="0">
                <a:solidFill>
                  <a:schemeClr val="tx2"/>
                </a:solidFill>
                <a:latin typeface="Arial" charset="0"/>
                <a:cs typeface="Arial" charset="0"/>
              </a:rPr>
              <a:t>Cégep @ Distance</a:t>
            </a:r>
          </a:p>
          <a:p>
            <a:pPr marL="0" indent="0" algn="ctr" defTabSz="457200" eaLnBrk="1" hangingPunct="1">
              <a:spcBef>
                <a:spcPts val="1200"/>
              </a:spcBef>
              <a:buClr>
                <a:srgbClr val="0034A6"/>
              </a:buClr>
              <a:buSzPct val="100000"/>
              <a:buFont typeface="Arial" charset="0"/>
              <a:buNone/>
            </a:pPr>
            <a:r>
              <a:rPr lang="fr-CA" altLang="en-US" sz="2400" dirty="0">
                <a:solidFill>
                  <a:schemeClr val="tx2"/>
                </a:solidFill>
                <a:latin typeface="Arial" charset="0"/>
                <a:cs typeface="Arial" charset="0"/>
              </a:rPr>
              <a:t>Mai Nhu Nguyen : </a:t>
            </a:r>
            <a:r>
              <a:rPr lang="fr-CA" altLang="en-US" sz="2400" i="1" dirty="0">
                <a:solidFill>
                  <a:schemeClr val="tx2"/>
                </a:solidFill>
                <a:latin typeface="Arial" charset="0"/>
                <a:cs typeface="Arial" charset="0"/>
              </a:rPr>
              <a:t>Réseau de recherche Adaptech</a:t>
            </a:r>
          </a:p>
          <a:p>
            <a:pPr marL="0" indent="0" algn="ctr" defTabSz="457200" eaLnBrk="1" hangingPunct="1">
              <a:spcBef>
                <a:spcPts val="1200"/>
              </a:spcBef>
              <a:buClr>
                <a:srgbClr val="0034A6"/>
              </a:buClr>
              <a:buSzPct val="100000"/>
              <a:buFont typeface="Wingdings" pitchFamily="2" charset="2"/>
              <a:buNone/>
            </a:pPr>
            <a:r>
              <a:rPr lang="fr-CA" altLang="en-US" sz="2400" dirty="0">
                <a:solidFill>
                  <a:schemeClr val="tx2"/>
                </a:solidFill>
                <a:latin typeface="Arial" charset="0"/>
                <a:cs typeface="Arial" charset="0"/>
              </a:rPr>
              <a:t>Nicole Perreault : </a:t>
            </a:r>
            <a:r>
              <a:rPr lang="fr-CA" altLang="en-US" sz="2400" i="1" dirty="0">
                <a:solidFill>
                  <a:schemeClr val="tx2"/>
                </a:solidFill>
                <a:latin typeface="Arial" charset="0"/>
                <a:cs typeface="Arial" charset="0"/>
              </a:rPr>
              <a:t>REPTIC</a:t>
            </a:r>
            <a:endParaRPr lang="fr-CA" altLang="en-US" sz="2400" dirty="0">
              <a:solidFill>
                <a:schemeClr val="tx2"/>
              </a:solidFill>
              <a:latin typeface="Arial" charset="0"/>
              <a:cs typeface="Arial" charset="0"/>
            </a:endParaRPr>
          </a:p>
          <a:p>
            <a:pPr marL="0" indent="0" algn="ctr" defTabSz="457200" eaLnBrk="1" hangingPunct="1">
              <a:spcBef>
                <a:spcPts val="1200"/>
              </a:spcBef>
              <a:buClr>
                <a:srgbClr val="0034A6"/>
              </a:buClr>
              <a:buSzPct val="100000"/>
              <a:buFont typeface="Wingdings" pitchFamily="2" charset="2"/>
              <a:buNone/>
            </a:pPr>
            <a:r>
              <a:rPr lang="fr-CA" altLang="en-US" sz="2400" dirty="0">
                <a:solidFill>
                  <a:schemeClr val="tx2"/>
                </a:solidFill>
                <a:latin typeface="Arial" charset="0"/>
                <a:cs typeface="Arial" charset="0"/>
              </a:rPr>
              <a:t>Odette Raymond : </a:t>
            </a:r>
            <a:r>
              <a:rPr lang="fr-CA" altLang="en-US" sz="2400" i="1" dirty="0">
                <a:solidFill>
                  <a:schemeClr val="tx2"/>
                </a:solidFill>
                <a:latin typeface="Arial" charset="0"/>
                <a:cs typeface="Arial" charset="0"/>
              </a:rPr>
              <a:t>Réseau de recherche Adaptech</a:t>
            </a:r>
          </a:p>
          <a:p>
            <a:pPr marL="0" indent="0" algn="ctr" defTabSz="457200" eaLnBrk="1" hangingPunct="1">
              <a:spcBef>
                <a:spcPts val="1200"/>
              </a:spcBef>
              <a:buClr>
                <a:srgbClr val="0034A6"/>
              </a:buClr>
              <a:buSzPct val="100000"/>
              <a:buNone/>
            </a:pPr>
            <a:r>
              <a:rPr lang="fr-CA" altLang="en-US" sz="2400" dirty="0">
                <a:solidFill>
                  <a:schemeClr val="tx2"/>
                </a:solidFill>
                <a:latin typeface="Arial" charset="0"/>
                <a:cs typeface="Arial" charset="0"/>
              </a:rPr>
              <a:t>Louise Ross : </a:t>
            </a:r>
            <a:r>
              <a:rPr lang="fr-CA" altLang="en-US" sz="2400" i="1" dirty="0">
                <a:solidFill>
                  <a:schemeClr val="tx2"/>
                </a:solidFill>
                <a:latin typeface="Arial" charset="0"/>
                <a:cs typeface="Arial" charset="0"/>
              </a:rPr>
              <a:t>Cégep André-</a:t>
            </a:r>
            <a:r>
              <a:rPr lang="fr-CA" altLang="en-US" sz="2400" i="1" dirty="0" err="1">
                <a:solidFill>
                  <a:schemeClr val="tx2"/>
                </a:solidFill>
                <a:latin typeface="Arial" charset="0"/>
                <a:cs typeface="Arial" charset="0"/>
              </a:rPr>
              <a:t>Laurendeau</a:t>
            </a:r>
            <a:endParaRPr lang="fr-CA" altLang="en-US" sz="2400" i="1" dirty="0">
              <a:solidFill>
                <a:schemeClr val="tx2"/>
              </a:solidFill>
              <a:latin typeface="Arial" charset="0"/>
              <a:cs typeface="Arial" charset="0"/>
            </a:endParaRPr>
          </a:p>
          <a:p>
            <a:pPr marL="0" indent="0" algn="ctr" defTabSz="457200" eaLnBrk="1" hangingPunct="1">
              <a:spcBef>
                <a:spcPts val="1200"/>
              </a:spcBef>
              <a:buClr>
                <a:srgbClr val="0034A6"/>
              </a:buClr>
              <a:buSzPct val="100000"/>
              <a:buNone/>
            </a:pPr>
            <a:r>
              <a:rPr lang="fr-CA" altLang="en-US" sz="2400" dirty="0">
                <a:solidFill>
                  <a:schemeClr val="tx2"/>
                </a:solidFill>
                <a:latin typeface="Arial" charset="0"/>
                <a:cs typeface="Arial" charset="0"/>
              </a:rPr>
              <a:t>Rafael Scapin : </a:t>
            </a:r>
            <a:r>
              <a:rPr lang="fr-CA" altLang="en-US" sz="2400" i="1" dirty="0">
                <a:solidFill>
                  <a:schemeClr val="tx2"/>
                </a:solidFill>
                <a:latin typeface="Arial" charset="0"/>
                <a:cs typeface="Arial" charset="0"/>
              </a:rPr>
              <a:t>Collège Dawson</a:t>
            </a:r>
            <a:endParaRPr lang="fr-CA" altLang="en-US" sz="2400" dirty="0">
              <a:solidFill>
                <a:schemeClr val="tx2"/>
              </a:solidFill>
              <a:latin typeface="Arial" charset="0"/>
              <a:cs typeface="Arial" charset="0"/>
            </a:endParaRPr>
          </a:p>
          <a:p>
            <a:pPr marL="0" indent="0" algn="ctr" defTabSz="457200" eaLnBrk="1" hangingPunct="1">
              <a:spcBef>
                <a:spcPts val="1200"/>
              </a:spcBef>
              <a:buClr>
                <a:srgbClr val="0034A6"/>
              </a:buClr>
              <a:buSzPct val="100000"/>
              <a:buNone/>
            </a:pPr>
            <a:r>
              <a:rPr lang="fr-CA" altLang="en-US" sz="2400" dirty="0">
                <a:solidFill>
                  <a:schemeClr val="tx2"/>
                </a:solidFill>
                <a:latin typeface="Arial" charset="0"/>
                <a:cs typeface="Arial" charset="0"/>
              </a:rPr>
              <a:t>James Sparks : </a:t>
            </a:r>
            <a:r>
              <a:rPr lang="fr-CA" altLang="en-US" sz="2400" i="1" dirty="0">
                <a:solidFill>
                  <a:schemeClr val="tx2"/>
                </a:solidFill>
                <a:latin typeface="Arial" charset="0"/>
                <a:cs typeface="Arial" charset="0"/>
              </a:rPr>
              <a:t>Collège Champlain</a:t>
            </a:r>
            <a:endParaRPr lang="fr-CA" altLang="en-US" sz="2400" dirty="0">
              <a:solidFill>
                <a:schemeClr val="tx2"/>
              </a:solidFill>
              <a:latin typeface="Arial" charset="0"/>
              <a:cs typeface="Arial" charset="0"/>
            </a:endParaRPr>
          </a:p>
          <a:p>
            <a:pPr marL="0" indent="0" algn="ctr" defTabSz="457200" eaLnBrk="1" hangingPunct="1">
              <a:spcBef>
                <a:spcPts val="1200"/>
              </a:spcBef>
              <a:buClr>
                <a:srgbClr val="0034A6"/>
              </a:buClr>
              <a:buSzPct val="100000"/>
              <a:buNone/>
            </a:pPr>
            <a:r>
              <a:rPr lang="fr-CA" altLang="en-US" sz="2400" dirty="0">
                <a:solidFill>
                  <a:schemeClr val="tx2"/>
                </a:solidFill>
                <a:latin typeface="Arial" charset="0"/>
                <a:cs typeface="Arial" charset="0"/>
              </a:rPr>
              <a:t>Susie </a:t>
            </a:r>
            <a:r>
              <a:rPr lang="fr-CA" altLang="en-US" sz="2400" dirty="0" err="1">
                <a:solidFill>
                  <a:schemeClr val="tx2"/>
                </a:solidFill>
                <a:latin typeface="Arial" charset="0"/>
                <a:cs typeface="Arial" charset="0"/>
              </a:rPr>
              <a:t>Wileman</a:t>
            </a:r>
            <a:r>
              <a:rPr lang="fr-CA" altLang="en-US" sz="2400" dirty="0">
                <a:solidFill>
                  <a:schemeClr val="tx2"/>
                </a:solidFill>
                <a:latin typeface="Arial" charset="0"/>
                <a:cs typeface="Arial" charset="0"/>
              </a:rPr>
              <a:t> : </a:t>
            </a:r>
            <a:r>
              <a:rPr lang="fr-CA" altLang="en-US" sz="2400" i="1" dirty="0">
                <a:solidFill>
                  <a:schemeClr val="tx2"/>
                </a:solidFill>
                <a:latin typeface="Arial" charset="0"/>
                <a:cs typeface="Arial" charset="0"/>
              </a:rPr>
              <a:t>Collège Dawson</a:t>
            </a:r>
          </a:p>
          <a:p>
            <a:pPr marL="0" indent="0" algn="ctr" defTabSz="457200" eaLnBrk="1" hangingPunct="1">
              <a:spcBef>
                <a:spcPts val="1200"/>
              </a:spcBef>
              <a:buClr>
                <a:srgbClr val="0034A6"/>
              </a:buClr>
              <a:buSzPct val="100000"/>
              <a:buNone/>
            </a:pPr>
            <a:r>
              <a:rPr lang="fr-CA" altLang="en-US" sz="2400" dirty="0">
                <a:solidFill>
                  <a:schemeClr val="tx2"/>
                </a:solidFill>
                <a:latin typeface="Arial" charset="0"/>
                <a:cs typeface="Arial" charset="0"/>
              </a:rPr>
              <a:t>Christine Vo </a:t>
            </a:r>
            <a:r>
              <a:rPr lang="fr-CA" altLang="en-US" sz="2400" i="1" dirty="0">
                <a:solidFill>
                  <a:schemeClr val="tx2"/>
                </a:solidFill>
                <a:latin typeface="Arial" charset="0"/>
                <a:cs typeface="Arial" charset="0"/>
              </a:rPr>
              <a:t>: Collège Dawson</a:t>
            </a:r>
          </a:p>
          <a:p>
            <a:pPr marL="0" indent="0" algn="just" defTabSz="457200" eaLnBrk="1" hangingPunct="1">
              <a:lnSpc>
                <a:spcPts val="2200"/>
              </a:lnSpc>
              <a:spcBef>
                <a:spcPts val="1400"/>
              </a:spcBef>
              <a:buClr>
                <a:srgbClr val="0034A6"/>
              </a:buClr>
              <a:buSzPct val="100000"/>
              <a:buNone/>
            </a:pPr>
            <a:endParaRPr lang="fr-CA" altLang="en-US" sz="2400" dirty="0">
              <a:solidFill>
                <a:schemeClr val="tx2"/>
              </a:solidFill>
              <a:latin typeface="Arial" charset="0"/>
              <a:cs typeface="Arial" charset="0"/>
            </a:endParaRPr>
          </a:p>
          <a:p>
            <a:pPr marL="0" indent="0" algn="ctr" defTabSz="457200" eaLnBrk="1" hangingPunct="1">
              <a:lnSpc>
                <a:spcPts val="2200"/>
              </a:lnSpc>
              <a:spcBef>
                <a:spcPct val="20000"/>
              </a:spcBef>
              <a:buClr>
                <a:srgbClr val="0034A6"/>
              </a:buClr>
              <a:buSzPct val="100000"/>
              <a:buFont typeface="Wingdings" pitchFamily="2" charset="2"/>
              <a:buNone/>
            </a:pPr>
            <a:endParaRPr lang="fr-CA" altLang="en-US" sz="2000" i="1" dirty="0">
              <a:solidFill>
                <a:schemeClr val="tx2"/>
              </a:solidFill>
              <a:latin typeface="Arial" charset="0"/>
              <a:cs typeface="Arial" charset="0"/>
            </a:endParaRPr>
          </a:p>
          <a:p>
            <a:pPr marL="0" indent="0" algn="ctr" defTabSz="457200" eaLnBrk="1" hangingPunct="1">
              <a:lnSpc>
                <a:spcPts val="2200"/>
              </a:lnSpc>
              <a:spcBef>
                <a:spcPct val="20000"/>
              </a:spcBef>
              <a:buClr>
                <a:srgbClr val="0034A6"/>
              </a:buClr>
              <a:buSzPct val="100000"/>
              <a:buFont typeface="Wingdings" pitchFamily="2" charset="2"/>
              <a:buNone/>
            </a:pPr>
            <a:r>
              <a:rPr lang="fr-CA" altLang="en-US" sz="2000" i="1" dirty="0">
                <a:solidFill>
                  <a:schemeClr val="tx2"/>
                </a:solidFill>
                <a:latin typeface="Arial" charset="0"/>
                <a:cs typeface="Arial" charset="0"/>
              </a:rPr>
              <a:t> </a:t>
            </a:r>
          </a:p>
        </p:txBody>
      </p:sp>
      <p:sp>
        <p:nvSpPr>
          <p:cNvPr id="512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C5365178-89C4-4F07-A7EF-85A9DD12FCCC}" type="slidenum">
              <a:rPr lang="fr-FR" altLang="fr-FR" sz="1400" smtClean="0">
                <a:solidFill>
                  <a:srgbClr val="0033CC"/>
                </a:solidFill>
                <a:latin typeface="Arial" charset="0"/>
              </a:rPr>
              <a:pPr/>
              <a:t>3</a:t>
            </a:fld>
            <a:endParaRPr lang="fr-FR" altLang="fr-FR" sz="1400">
              <a:solidFill>
                <a:srgbClr val="0033CC"/>
              </a:solidFill>
              <a:latin typeface="Arial" charset="0"/>
            </a:endParaRPr>
          </a:p>
        </p:txBody>
      </p:sp>
    </p:spTree>
    <p:extLst>
      <p:ext uri="{BB962C8B-B14F-4D97-AF65-F5344CB8AC3E}">
        <p14:creationId xmlns:p14="http://schemas.microsoft.com/office/powerpoint/2010/main" val="3761381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684213"/>
          </a:xfrm>
        </p:spPr>
        <p:txBody>
          <a:bodyPr/>
          <a:lstStyle/>
          <a:p>
            <a:pPr>
              <a:defRPr/>
            </a:pPr>
            <a:r>
              <a:rPr lang="en-CA" dirty="0"/>
              <a:t>Agenda</a:t>
            </a:r>
            <a:endParaRPr lang="en-US" dirty="0">
              <a:effectLst/>
            </a:endParaRPr>
          </a:p>
        </p:txBody>
      </p:sp>
      <p:sp>
        <p:nvSpPr>
          <p:cNvPr id="6147" name="Content Placeholder 2"/>
          <p:cNvSpPr>
            <a:spLocks noGrp="1"/>
          </p:cNvSpPr>
          <p:nvPr>
            <p:ph sz="quarter" idx="1"/>
          </p:nvPr>
        </p:nvSpPr>
        <p:spPr>
          <a:xfrm>
            <a:off x="53752" y="1268760"/>
            <a:ext cx="9036496" cy="4887912"/>
          </a:xfrm>
        </p:spPr>
        <p:txBody>
          <a:bodyPr/>
          <a:lstStyle/>
          <a:p>
            <a:pPr>
              <a:spcBef>
                <a:spcPts val="1600"/>
              </a:spcBef>
            </a:pPr>
            <a:r>
              <a:rPr lang="en-US" dirty="0">
                <a:solidFill>
                  <a:srgbClr val="002060"/>
                </a:solidFill>
              </a:rPr>
              <a:t>Why we conducted this research</a:t>
            </a:r>
          </a:p>
          <a:p>
            <a:pPr>
              <a:spcBef>
                <a:spcPts val="1600"/>
              </a:spcBef>
            </a:pPr>
            <a:r>
              <a:rPr lang="fr-FR" dirty="0">
                <a:solidFill>
                  <a:srgbClr val="002060"/>
                </a:solidFill>
              </a:rPr>
              <a:t>Our </a:t>
            </a:r>
            <a:r>
              <a:rPr lang="en-US" dirty="0">
                <a:solidFill>
                  <a:srgbClr val="002060"/>
                </a:solidFill>
              </a:rPr>
              <a:t>research</a:t>
            </a:r>
          </a:p>
          <a:p>
            <a:pPr lvl="1">
              <a:spcBef>
                <a:spcPts val="1600"/>
              </a:spcBef>
            </a:pPr>
            <a:r>
              <a:rPr lang="fr-FR" dirty="0">
                <a:solidFill>
                  <a:srgbClr val="002060"/>
                </a:solidFill>
              </a:rPr>
              <a:t>Phase 1: </a:t>
            </a:r>
            <a:r>
              <a:rPr lang="en-US" dirty="0">
                <a:solidFill>
                  <a:srgbClr val="002060"/>
                </a:solidFill>
              </a:rPr>
              <a:t>Student</a:t>
            </a:r>
            <a:r>
              <a:rPr lang="fr-FR" dirty="0">
                <a:solidFill>
                  <a:srgbClr val="002060"/>
                </a:solidFill>
              </a:rPr>
              <a:t> perspective</a:t>
            </a:r>
            <a:endParaRPr lang="fr-CA" dirty="0">
              <a:solidFill>
                <a:srgbClr val="002060"/>
              </a:solidFill>
            </a:endParaRPr>
          </a:p>
          <a:p>
            <a:pPr lvl="1">
              <a:spcBef>
                <a:spcPts val="1600"/>
              </a:spcBef>
            </a:pPr>
            <a:r>
              <a:rPr lang="fr-CA" dirty="0">
                <a:solidFill>
                  <a:srgbClr val="002060"/>
                </a:solidFill>
              </a:rPr>
              <a:t>Phase 2: </a:t>
            </a:r>
            <a:r>
              <a:rPr lang="en-US" dirty="0">
                <a:solidFill>
                  <a:srgbClr val="002060"/>
                </a:solidFill>
              </a:rPr>
              <a:t>Teacher</a:t>
            </a:r>
            <a:r>
              <a:rPr lang="fr-CA" dirty="0">
                <a:solidFill>
                  <a:srgbClr val="002060"/>
                </a:solidFill>
              </a:rPr>
              <a:t> perspective</a:t>
            </a:r>
          </a:p>
          <a:p>
            <a:pPr lvl="1">
              <a:spcBef>
                <a:spcPts val="1600"/>
              </a:spcBef>
            </a:pPr>
            <a:r>
              <a:rPr lang="fr-CA" dirty="0">
                <a:solidFill>
                  <a:srgbClr val="002060"/>
                </a:solidFill>
              </a:rPr>
              <a:t>Phase 3: </a:t>
            </a:r>
            <a:r>
              <a:rPr lang="en-US" dirty="0">
                <a:solidFill>
                  <a:srgbClr val="002060"/>
                </a:solidFill>
              </a:rPr>
              <a:t>Comparison of the two perspectives</a:t>
            </a:r>
          </a:p>
          <a:p>
            <a:pPr>
              <a:spcBef>
                <a:spcPts val="1600"/>
              </a:spcBef>
            </a:pPr>
            <a:r>
              <a:rPr lang="en-US" dirty="0">
                <a:solidFill>
                  <a:srgbClr val="002060"/>
                </a:solidFill>
              </a:rPr>
              <a:t>Innovative technology used by teachers</a:t>
            </a:r>
            <a:endParaRPr lang="fr-FR" dirty="0">
              <a:solidFill>
                <a:srgbClr val="002060"/>
              </a:solidFill>
            </a:endParaRPr>
          </a:p>
          <a:p>
            <a:pPr>
              <a:spcBef>
                <a:spcPts val="1600"/>
              </a:spcBef>
            </a:pPr>
            <a:r>
              <a:rPr lang="en-US" dirty="0">
                <a:solidFill>
                  <a:srgbClr val="002060"/>
                </a:solidFill>
              </a:rPr>
              <a:t>Do’s and don’ts of research </a:t>
            </a:r>
            <a:endParaRPr lang="fr-FR" dirty="0">
              <a:solidFill>
                <a:srgbClr val="002060"/>
              </a:solidFill>
            </a:endParaRPr>
          </a:p>
          <a:p>
            <a:pPr marL="0" indent="0">
              <a:buNone/>
              <a:defRPr/>
            </a:pPr>
            <a:endParaRPr lang="fr-CA" altLang="en-US" dirty="0">
              <a:solidFill>
                <a:srgbClr val="C00000"/>
              </a:solidFill>
              <a:latin typeface="Arial" charset="0"/>
              <a:cs typeface="Arial" charset="0"/>
            </a:endParaRPr>
          </a:p>
        </p:txBody>
      </p:sp>
      <p:pic>
        <p:nvPicPr>
          <p:cNvPr id="7" name="Picture 2" descr="Picture of a cartoon man checking off items on a checklist. Copyright is http://www.analyticstool.com/" title="Cartoon man checking off items on a checklist"/>
          <p:cNvPicPr>
            <a:picLocks noChangeAspect="1" noChangeArrowheads="1"/>
          </p:cNvPicPr>
          <p:nvPr/>
        </p:nvPicPr>
        <p:blipFill>
          <a:blip r:embed="rId3" cstate="print"/>
          <a:srcRect/>
          <a:stretch>
            <a:fillRect/>
          </a:stretch>
        </p:blipFill>
        <p:spPr bwMode="auto">
          <a:xfrm>
            <a:off x="7007342" y="2132856"/>
            <a:ext cx="1728192" cy="1201094"/>
          </a:xfrm>
          <a:prstGeom prst="rect">
            <a:avLst/>
          </a:prstGeom>
          <a:noFill/>
          <a:ln w="9525">
            <a:noFill/>
            <a:miter lim="800000"/>
            <a:headEnd/>
            <a:tailEnd/>
          </a:ln>
          <a:effectLst/>
        </p:spPr>
      </p:pic>
      <p:sp>
        <p:nvSpPr>
          <p:cNvPr id="614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80BEA5F8-3312-4A4A-9C33-CB00110FF3A2}" type="slidenum">
              <a:rPr lang="fr-FR" altLang="fr-FR" sz="1400" smtClean="0">
                <a:solidFill>
                  <a:srgbClr val="0033CC"/>
                </a:solidFill>
                <a:latin typeface="Arial" charset="0"/>
              </a:rPr>
              <a:pPr/>
              <a:t>4</a:t>
            </a:fld>
            <a:endParaRPr lang="fr-FR" altLang="fr-FR" sz="1400">
              <a:solidFill>
                <a:srgbClr val="0033CC"/>
              </a:solidFill>
              <a:latin typeface="Arial" charset="0"/>
            </a:endParaRPr>
          </a:p>
        </p:txBody>
      </p:sp>
    </p:spTree>
    <p:extLst>
      <p:ext uri="{BB962C8B-B14F-4D97-AF65-F5344CB8AC3E}">
        <p14:creationId xmlns:p14="http://schemas.microsoft.com/office/powerpoint/2010/main" val="741634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60648"/>
            <a:ext cx="8892479" cy="684213"/>
          </a:xfrm>
        </p:spPr>
        <p:txBody>
          <a:bodyPr/>
          <a:lstStyle/>
          <a:p>
            <a:r>
              <a:rPr lang="en-US" dirty="0"/>
              <a:t>Why Did We Conduct this Research</a:t>
            </a:r>
          </a:p>
        </p:txBody>
      </p:sp>
      <p:sp>
        <p:nvSpPr>
          <p:cNvPr id="3" name="Content Placeholder 2"/>
          <p:cNvSpPr>
            <a:spLocks noGrp="1"/>
          </p:cNvSpPr>
          <p:nvPr>
            <p:ph sz="quarter" idx="1"/>
          </p:nvPr>
        </p:nvSpPr>
        <p:spPr>
          <a:xfrm>
            <a:off x="457200" y="1340768"/>
            <a:ext cx="8229600" cy="4248472"/>
          </a:xfrm>
        </p:spPr>
        <p:txBody>
          <a:bodyPr/>
          <a:lstStyle/>
          <a:p>
            <a:pPr>
              <a:spcBef>
                <a:spcPts val="1800"/>
              </a:spcBef>
            </a:pPr>
            <a:r>
              <a:rPr lang="en-US" dirty="0">
                <a:solidFill>
                  <a:srgbClr val="002060"/>
                </a:solidFill>
              </a:rPr>
              <a:t>To disseminate results </a:t>
            </a:r>
          </a:p>
          <a:p>
            <a:pPr>
              <a:spcBef>
                <a:spcPts val="1800"/>
              </a:spcBef>
            </a:pPr>
            <a:r>
              <a:rPr lang="en-US" dirty="0">
                <a:solidFill>
                  <a:srgbClr val="002060"/>
                </a:solidFill>
              </a:rPr>
              <a:t>To have an impact on pedagogy</a:t>
            </a:r>
          </a:p>
          <a:p>
            <a:pPr>
              <a:spcBef>
                <a:spcPts val="1800"/>
              </a:spcBef>
            </a:pPr>
            <a:r>
              <a:rPr lang="en-US" dirty="0">
                <a:solidFill>
                  <a:srgbClr val="002060"/>
                </a:solidFill>
              </a:rPr>
              <a:t>To encourage collaborative effort</a:t>
            </a:r>
          </a:p>
          <a:p>
            <a:pPr>
              <a:spcBef>
                <a:spcPts val="1800"/>
              </a:spcBef>
            </a:pPr>
            <a:r>
              <a:rPr lang="en-US" dirty="0">
                <a:solidFill>
                  <a:srgbClr val="002060"/>
                </a:solidFill>
              </a:rPr>
              <a:t>To highlight the perspectives of different stakeholders</a:t>
            </a:r>
          </a:p>
          <a:p>
            <a:pPr>
              <a:spcBef>
                <a:spcPts val="1800"/>
              </a:spcBef>
            </a:pPr>
            <a:r>
              <a:rPr lang="en-US" dirty="0">
                <a:solidFill>
                  <a:srgbClr val="002060"/>
                </a:solidFill>
              </a:rPr>
              <a:t>To solve problems related to technology</a:t>
            </a:r>
          </a:p>
        </p:txBody>
      </p:sp>
      <p:pic>
        <p:nvPicPr>
          <p:cNvPr id="1026" name="Picture 2" descr="3d Research Word Sphere, with research related words such as data, analyzing, theories, method, and documentation written around the word Research which is written in large fonf in the middle. Copyright is http://beyondaddiction.ca/2016/12/27/beyond-addiction-research-tea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48264" y="4149080"/>
            <a:ext cx="1925126" cy="192512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5</a:t>
            </a:fld>
            <a:endParaRPr lang="fr-FR" altLang="fr-FR" dirty="0"/>
          </a:p>
        </p:txBody>
      </p:sp>
    </p:spTree>
    <p:extLst>
      <p:ext uri="{BB962C8B-B14F-4D97-AF65-F5344CB8AC3E}">
        <p14:creationId xmlns:p14="http://schemas.microsoft.com/office/powerpoint/2010/main" val="2124982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0033CC"/>
                </a:solidFill>
                <a:effectLst/>
              </a:rPr>
              <a:t>Phase One: Student Perspective</a:t>
            </a:r>
          </a:p>
        </p:txBody>
      </p:sp>
      <p:sp>
        <p:nvSpPr>
          <p:cNvPr id="4" name="Slide Number Placeholder 3"/>
          <p:cNvSpPr>
            <a:spLocks noGrp="1"/>
          </p:cNvSpPr>
          <p:nvPr>
            <p:ph type="sldNum" sz="quarter" idx="4294967295"/>
          </p:nvPr>
        </p:nvSpPr>
        <p:spPr>
          <a:xfrm>
            <a:off x="8629650" y="6353175"/>
            <a:ext cx="514350" cy="385763"/>
          </a:xfrm>
        </p:spPr>
        <p:txBody>
          <a:bodyPr/>
          <a:lstStyle/>
          <a:p>
            <a:pPr>
              <a:defRPr/>
            </a:pPr>
            <a:fld id="{A6281582-CF13-4328-AE52-164E8406DB8F}" type="slidenum">
              <a:rPr lang="fr-FR" altLang="fr-FR" smtClean="0"/>
              <a:pPr>
                <a:defRPr/>
              </a:pPr>
              <a:t>6</a:t>
            </a:fld>
            <a:endParaRPr lang="fr-FR" altLang="fr-FR" dirty="0"/>
          </a:p>
        </p:txBody>
      </p:sp>
    </p:spTree>
    <p:extLst>
      <p:ext uri="{BB962C8B-B14F-4D97-AF65-F5344CB8AC3E}">
        <p14:creationId xmlns:p14="http://schemas.microsoft.com/office/powerpoint/2010/main" val="1571686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68313" y="260350"/>
            <a:ext cx="8229600" cy="684213"/>
          </a:xfrm>
        </p:spPr>
        <p:txBody>
          <a:bodyPr/>
          <a:lstStyle/>
          <a:p>
            <a:r>
              <a:rPr lang="en-CA" altLang="en-US" dirty="0">
                <a:latin typeface="Arial" charset="0"/>
                <a:cs typeface="Arial" charset="0"/>
              </a:rPr>
              <a:t>Phase One: Research Overview </a:t>
            </a:r>
          </a:p>
        </p:txBody>
      </p:sp>
      <p:sp>
        <p:nvSpPr>
          <p:cNvPr id="5123" name="Content Placeholder 2"/>
          <p:cNvSpPr>
            <a:spLocks noGrp="1"/>
          </p:cNvSpPr>
          <p:nvPr>
            <p:ph sz="quarter" idx="1"/>
          </p:nvPr>
        </p:nvSpPr>
        <p:spPr>
          <a:xfrm>
            <a:off x="215517" y="1412776"/>
            <a:ext cx="8712967" cy="4248819"/>
          </a:xfrm>
        </p:spPr>
        <p:txBody>
          <a:bodyPr/>
          <a:lstStyle/>
          <a:p>
            <a:pPr>
              <a:spcBef>
                <a:spcPts val="1200"/>
              </a:spcBef>
              <a:spcAft>
                <a:spcPts val="1200"/>
              </a:spcAft>
            </a:pPr>
            <a:r>
              <a:rPr lang="en-US" altLang="en-US" dirty="0">
                <a:solidFill>
                  <a:srgbClr val="002060"/>
                </a:solidFill>
                <a:latin typeface="Arial" charset="0"/>
                <a:cs typeface="Arial" charset="0"/>
              </a:rPr>
              <a:t>Students from 1 English, 1 French language Cegep </a:t>
            </a:r>
          </a:p>
          <a:p>
            <a:pPr lvl="1">
              <a:spcBef>
                <a:spcPts val="1200"/>
              </a:spcBef>
              <a:spcAft>
                <a:spcPts val="1200"/>
              </a:spcAft>
            </a:pPr>
            <a:r>
              <a:rPr lang="en-US" altLang="en-US" dirty="0">
                <a:solidFill>
                  <a:srgbClr val="002060"/>
                </a:solidFill>
                <a:latin typeface="Arial" charset="0"/>
                <a:cs typeface="Arial" charset="0"/>
              </a:rPr>
              <a:t>Paper questionnaire in 56 compulsory classes</a:t>
            </a:r>
          </a:p>
          <a:p>
            <a:pPr lvl="1">
              <a:spcBef>
                <a:spcPts val="1200"/>
              </a:spcBef>
              <a:spcAft>
                <a:spcPts val="1200"/>
              </a:spcAft>
            </a:pPr>
            <a:r>
              <a:rPr lang="en-US" altLang="en-US" dirty="0">
                <a:solidFill>
                  <a:srgbClr val="002060"/>
                </a:solidFill>
                <a:latin typeface="Arial" charset="0"/>
                <a:cs typeface="Arial" charset="0"/>
              </a:rPr>
              <a:t>Recruitment of students for the online questionnaire</a:t>
            </a:r>
          </a:p>
          <a:p>
            <a:pPr>
              <a:spcBef>
                <a:spcPts val="1200"/>
              </a:spcBef>
              <a:spcAft>
                <a:spcPts val="1200"/>
              </a:spcAft>
            </a:pPr>
            <a:r>
              <a:rPr lang="en-US" altLang="en-US" dirty="0">
                <a:solidFill>
                  <a:srgbClr val="002060"/>
                </a:solidFill>
                <a:latin typeface="Arial" charset="0"/>
                <a:cs typeface="Arial" charset="0"/>
              </a:rPr>
              <a:t>Questionnaire</a:t>
            </a:r>
            <a:r>
              <a:rPr lang="en-US" altLang="en-US" sz="3200" dirty="0">
                <a:solidFill>
                  <a:srgbClr val="002060"/>
                </a:solidFill>
                <a:latin typeface="Arial" charset="0"/>
                <a:cs typeface="Arial" charset="0"/>
              </a:rPr>
              <a:t> </a:t>
            </a:r>
          </a:p>
          <a:p>
            <a:pPr marL="0" indent="0">
              <a:buNone/>
            </a:pPr>
            <a:endParaRPr lang="en-CA" altLang="en-US" dirty="0">
              <a:latin typeface="Arial" charset="0"/>
              <a:cs typeface="Arial" charset="0"/>
            </a:endParaRPr>
          </a:p>
        </p:txBody>
      </p:sp>
      <p:sp>
        <p:nvSpPr>
          <p:cNvPr id="5124"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CB24BB6E-AE0A-4E6B-9D8A-8CAAF95DED15}" type="slidenum">
              <a:rPr lang="fr-FR" altLang="fr-FR" sz="1400">
                <a:solidFill>
                  <a:srgbClr val="0033CC"/>
                </a:solidFill>
                <a:latin typeface="Arial" charset="0"/>
              </a:rPr>
              <a:pPr/>
              <a:t>7</a:t>
            </a:fld>
            <a:endParaRPr lang="fr-FR" altLang="fr-FR" sz="1400" dirty="0">
              <a:solidFill>
                <a:srgbClr val="0033CC"/>
              </a:solidFill>
              <a:latin typeface="Arial"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684213"/>
          </a:xfrm>
        </p:spPr>
        <p:txBody>
          <a:bodyPr/>
          <a:lstStyle/>
          <a:p>
            <a:r>
              <a:rPr lang="en-US" dirty="0"/>
              <a:t>Method </a:t>
            </a:r>
          </a:p>
        </p:txBody>
      </p:sp>
      <p:sp>
        <p:nvSpPr>
          <p:cNvPr id="3" name="Content Placeholder 2"/>
          <p:cNvSpPr>
            <a:spLocks noGrp="1"/>
          </p:cNvSpPr>
          <p:nvPr>
            <p:ph sz="quarter" idx="1"/>
          </p:nvPr>
        </p:nvSpPr>
        <p:spPr>
          <a:xfrm>
            <a:off x="457200" y="1484784"/>
            <a:ext cx="8229600" cy="4392488"/>
          </a:xfrm>
        </p:spPr>
        <p:txBody>
          <a:bodyPr/>
          <a:lstStyle/>
          <a:p>
            <a:pPr>
              <a:spcBef>
                <a:spcPts val="1200"/>
              </a:spcBef>
              <a:spcAft>
                <a:spcPts val="400"/>
              </a:spcAft>
            </a:pPr>
            <a:r>
              <a:rPr lang="en-US" dirty="0">
                <a:solidFill>
                  <a:srgbClr val="002060"/>
                </a:solidFill>
              </a:rPr>
              <a:t>Online questionnaire</a:t>
            </a:r>
          </a:p>
          <a:p>
            <a:pPr lvl="1">
              <a:spcBef>
                <a:spcPts val="1200"/>
              </a:spcBef>
              <a:spcAft>
                <a:spcPts val="400"/>
              </a:spcAft>
            </a:pPr>
            <a:r>
              <a:rPr lang="en-US" dirty="0">
                <a:solidFill>
                  <a:srgbClr val="002060"/>
                </a:solidFill>
              </a:rPr>
              <a:t>Experiences with technology in Cegep</a:t>
            </a:r>
          </a:p>
          <a:p>
            <a:pPr lvl="2">
              <a:spcBef>
                <a:spcPts val="1200"/>
              </a:spcBef>
              <a:spcAft>
                <a:spcPts val="400"/>
              </a:spcAft>
            </a:pPr>
            <a:r>
              <a:rPr lang="en-US" dirty="0">
                <a:solidFill>
                  <a:srgbClr val="002060"/>
                </a:solidFill>
              </a:rPr>
              <a:t>Checklist of technology used by teachers</a:t>
            </a:r>
          </a:p>
          <a:p>
            <a:pPr lvl="3">
              <a:spcBef>
                <a:spcPts val="1200"/>
              </a:spcBef>
              <a:spcAft>
                <a:spcPts val="400"/>
              </a:spcAft>
            </a:pPr>
            <a:r>
              <a:rPr lang="en-US" sz="2600" dirty="0">
                <a:solidFill>
                  <a:srgbClr val="002060"/>
                </a:solidFill>
              </a:rPr>
              <a:t>How well does it work </a:t>
            </a:r>
          </a:p>
          <a:p>
            <a:pPr lvl="2">
              <a:spcBef>
                <a:spcPts val="1200"/>
              </a:spcBef>
              <a:spcAft>
                <a:spcPts val="400"/>
              </a:spcAft>
            </a:pPr>
            <a:r>
              <a:rPr lang="en-US" dirty="0">
                <a:solidFill>
                  <a:srgbClr val="002060"/>
                </a:solidFill>
              </a:rPr>
              <a:t>Open-ended questions </a:t>
            </a:r>
          </a:p>
          <a:p>
            <a:pPr lvl="2">
              <a:spcBef>
                <a:spcPts val="1200"/>
              </a:spcBef>
              <a:spcAft>
                <a:spcPts val="400"/>
              </a:spcAft>
            </a:pPr>
            <a:r>
              <a:rPr lang="en-US" dirty="0">
                <a:solidFill>
                  <a:srgbClr val="002060"/>
                </a:solidFill>
              </a:rPr>
              <a:t>Nominate up to 3 teachers who used technology well</a:t>
            </a:r>
          </a:p>
          <a:p>
            <a:pPr lvl="2">
              <a:spcBef>
                <a:spcPts val="400"/>
              </a:spcBef>
              <a:spcAft>
                <a:spcPts val="400"/>
              </a:spcAft>
            </a:pPr>
            <a:endParaRPr lang="en-US" dirty="0">
              <a:solidFill>
                <a:srgbClr val="FF0000"/>
              </a:solidFill>
            </a:endParaRPr>
          </a:p>
          <a:p>
            <a:pPr marL="593725" lvl="2" indent="0">
              <a:spcBef>
                <a:spcPts val="400"/>
              </a:spcBef>
              <a:spcAft>
                <a:spcPts val="400"/>
              </a:spcAft>
              <a:buNone/>
            </a:pPr>
            <a:endParaRPr lang="en-US" sz="3200" dirty="0">
              <a:solidFill>
                <a:srgbClr val="002060"/>
              </a:solidFill>
            </a:endParaRPr>
          </a:p>
          <a:p>
            <a:pPr lvl="1"/>
            <a:endParaRPr lang="en-US" dirty="0"/>
          </a:p>
          <a:p>
            <a:pPr marL="0" indent="0">
              <a:buNone/>
            </a:pPr>
            <a:endParaRPr lang="en-US" dirty="0"/>
          </a:p>
          <a:p>
            <a:pPr marL="274637" lvl="1" indent="0">
              <a:buNone/>
            </a:pPr>
            <a:endParaRPr lang="en-US" dirty="0"/>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8</a:t>
            </a:fld>
            <a:endParaRPr lang="fr-FR" altLang="fr-FR" dirty="0"/>
          </a:p>
        </p:txBody>
      </p:sp>
    </p:spTree>
    <p:extLst>
      <p:ext uri="{BB962C8B-B14F-4D97-AF65-F5344CB8AC3E}">
        <p14:creationId xmlns:p14="http://schemas.microsoft.com/office/powerpoint/2010/main" val="641601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68313" y="260350"/>
            <a:ext cx="8229600" cy="684213"/>
          </a:xfrm>
        </p:spPr>
        <p:txBody>
          <a:bodyPr/>
          <a:lstStyle/>
          <a:p>
            <a:r>
              <a:rPr lang="en-US" altLang="en-US" sz="3800" dirty="0">
                <a:latin typeface="Arial" charset="0"/>
                <a:cs typeface="Arial" charset="0"/>
              </a:rPr>
              <a:t>Student Characteristics</a:t>
            </a:r>
          </a:p>
        </p:txBody>
      </p:sp>
      <p:sp>
        <p:nvSpPr>
          <p:cNvPr id="3" name="Content Placeholder 2"/>
          <p:cNvSpPr>
            <a:spLocks noGrp="1"/>
          </p:cNvSpPr>
          <p:nvPr>
            <p:ph sz="quarter" idx="1"/>
          </p:nvPr>
        </p:nvSpPr>
        <p:spPr>
          <a:xfrm>
            <a:off x="431800" y="1052736"/>
            <a:ext cx="8280400" cy="4887912"/>
          </a:xfrm>
        </p:spPr>
        <p:txBody>
          <a:bodyPr/>
          <a:lstStyle/>
          <a:p>
            <a:pPr lvl="0">
              <a:spcAft>
                <a:spcPts val="600"/>
              </a:spcAft>
            </a:pPr>
            <a:r>
              <a:rPr lang="en-US" altLang="en-US" dirty="0">
                <a:solidFill>
                  <a:srgbClr val="002060"/>
                </a:solidFill>
                <a:latin typeface="Arial" charset="0"/>
                <a:cs typeface="Arial" charset="0"/>
              </a:rPr>
              <a:t>Sample size = 311</a:t>
            </a:r>
          </a:p>
          <a:p>
            <a:pPr lvl="0">
              <a:spcAft>
                <a:spcPts val="600"/>
              </a:spcAft>
            </a:pPr>
            <a:r>
              <a:rPr lang="en-US" altLang="en-US" dirty="0">
                <a:solidFill>
                  <a:srgbClr val="002060"/>
                </a:solidFill>
                <a:latin typeface="Arial" charset="0"/>
                <a:cs typeface="Arial" charset="0"/>
              </a:rPr>
              <a:t>Gender </a:t>
            </a:r>
          </a:p>
          <a:p>
            <a:pPr lvl="2">
              <a:spcBef>
                <a:spcPts val="600"/>
              </a:spcBef>
              <a:spcAft>
                <a:spcPts val="600"/>
              </a:spcAft>
            </a:pPr>
            <a:r>
              <a:rPr lang="en-US" altLang="en-US" sz="3200" dirty="0">
                <a:solidFill>
                  <a:srgbClr val="002060"/>
                </a:solidFill>
                <a:latin typeface="Arial" charset="0"/>
                <a:cs typeface="Arial" charset="0"/>
              </a:rPr>
              <a:t>Female: 59%</a:t>
            </a:r>
          </a:p>
          <a:p>
            <a:pPr lvl="2">
              <a:spcBef>
                <a:spcPts val="600"/>
              </a:spcBef>
              <a:spcAft>
                <a:spcPts val="600"/>
              </a:spcAft>
            </a:pPr>
            <a:r>
              <a:rPr lang="en-US" altLang="en-US" sz="3200" dirty="0">
                <a:solidFill>
                  <a:srgbClr val="002060"/>
                </a:solidFill>
                <a:latin typeface="Arial" charset="0"/>
                <a:cs typeface="Arial" charset="0"/>
              </a:rPr>
              <a:t>Male:  40%</a:t>
            </a:r>
            <a:endParaRPr lang="en-US" altLang="en-US" sz="1200" dirty="0">
              <a:solidFill>
                <a:srgbClr val="002060"/>
              </a:solidFill>
              <a:latin typeface="Arial" charset="0"/>
              <a:cs typeface="Arial" charset="0"/>
            </a:endParaRPr>
          </a:p>
          <a:p>
            <a:pPr lvl="0">
              <a:spcAft>
                <a:spcPts val="600"/>
              </a:spcAft>
            </a:pPr>
            <a:r>
              <a:rPr lang="en-CA" altLang="en-US" dirty="0">
                <a:solidFill>
                  <a:srgbClr val="002060"/>
                </a:solidFill>
                <a:latin typeface="Arial" charset="0"/>
                <a:cs typeface="Arial" charset="0"/>
              </a:rPr>
              <a:t>Age</a:t>
            </a:r>
            <a:r>
              <a:rPr lang="en-US" altLang="en-US" dirty="0">
                <a:solidFill>
                  <a:srgbClr val="002060"/>
                </a:solidFill>
                <a:latin typeface="Arial" charset="0"/>
                <a:cs typeface="Arial" charset="0"/>
              </a:rPr>
              <a:t>: average = 20.50</a:t>
            </a:r>
          </a:p>
          <a:p>
            <a:pPr lvl="0">
              <a:spcAft>
                <a:spcPts val="600"/>
              </a:spcAft>
            </a:pPr>
            <a:r>
              <a:rPr lang="en-US" altLang="en-US" dirty="0">
                <a:solidFill>
                  <a:srgbClr val="002060"/>
                </a:solidFill>
                <a:latin typeface="Arial" charset="0"/>
                <a:cs typeface="Arial" charset="0"/>
              </a:rPr>
              <a:t>Program of study</a:t>
            </a:r>
          </a:p>
          <a:p>
            <a:pPr lvl="2">
              <a:spcBef>
                <a:spcPts val="600"/>
              </a:spcBef>
              <a:spcAft>
                <a:spcPts val="600"/>
              </a:spcAft>
            </a:pPr>
            <a:r>
              <a:rPr lang="en-US" altLang="en-US" sz="3200" dirty="0">
                <a:solidFill>
                  <a:srgbClr val="002060"/>
                </a:solidFill>
                <a:latin typeface="Arial" charset="0"/>
                <a:cs typeface="Arial" charset="0"/>
              </a:rPr>
              <a:t>Pre-university: 69%</a:t>
            </a:r>
          </a:p>
          <a:p>
            <a:pPr lvl="2">
              <a:spcBef>
                <a:spcPts val="600"/>
              </a:spcBef>
              <a:spcAft>
                <a:spcPts val="600"/>
              </a:spcAft>
            </a:pPr>
            <a:r>
              <a:rPr lang="en-CA" altLang="en-US" sz="3200" dirty="0">
                <a:solidFill>
                  <a:srgbClr val="002060"/>
                </a:solidFill>
                <a:latin typeface="Arial" charset="0"/>
                <a:cs typeface="Arial" charset="0"/>
              </a:rPr>
              <a:t>Technical / career</a:t>
            </a:r>
            <a:r>
              <a:rPr lang="en-US" altLang="en-US" sz="3200" dirty="0">
                <a:solidFill>
                  <a:srgbClr val="002060"/>
                </a:solidFill>
                <a:latin typeface="Arial" charset="0"/>
                <a:cs typeface="Arial" charset="0"/>
              </a:rPr>
              <a:t>: 30%</a:t>
            </a:r>
            <a:endParaRPr lang="en-US" sz="3200" i="1" dirty="0">
              <a:solidFill>
                <a:srgbClr val="002060"/>
              </a:solidFill>
            </a:endParaRPr>
          </a:p>
          <a:p>
            <a:pPr marL="0" indent="0" algn="just">
              <a:buFont typeface="Arial" charset="0"/>
              <a:buNone/>
              <a:defRPr/>
            </a:pPr>
            <a:r>
              <a:rPr lang="en-US" sz="2400" dirty="0"/>
              <a:t>	</a:t>
            </a:r>
          </a:p>
          <a:p>
            <a:pPr marL="0" indent="0" algn="just">
              <a:buFont typeface="Arial" charset="0"/>
              <a:buNone/>
              <a:defRPr/>
            </a:pPr>
            <a:endParaRPr lang="fr-CA" dirty="0"/>
          </a:p>
          <a:p>
            <a:pPr marL="0" indent="0" algn="just">
              <a:buFont typeface="Arial" charset="0"/>
              <a:buNone/>
              <a:defRPr/>
            </a:pPr>
            <a:endParaRPr lang="fr-CA" dirty="0"/>
          </a:p>
          <a:p>
            <a:pPr marL="0" indent="0" algn="just">
              <a:buFont typeface="Arial" charset="0"/>
              <a:buNone/>
              <a:defRPr/>
            </a:pPr>
            <a:endParaRPr lang="fr-CA" dirty="0"/>
          </a:p>
          <a:p>
            <a:pPr marL="0" indent="0" algn="just">
              <a:buFont typeface="Arial" charset="0"/>
              <a:buNone/>
              <a:defRPr/>
            </a:pPr>
            <a:endParaRPr lang="fr-CA" dirty="0"/>
          </a:p>
          <a:p>
            <a:pPr marL="0" indent="0" algn="just">
              <a:buFont typeface="Arial" charset="0"/>
              <a:buNone/>
              <a:defRPr/>
            </a:pPr>
            <a:endParaRPr lang="en-US" dirty="0"/>
          </a:p>
          <a:p>
            <a:pPr marL="0" indent="0">
              <a:buFont typeface="Arial" charset="0"/>
              <a:buNone/>
              <a:defRPr/>
            </a:pPr>
            <a:endParaRPr lang="en-US" dirty="0"/>
          </a:p>
          <a:p>
            <a:pPr marL="0" indent="0">
              <a:buFont typeface="Arial" charset="0"/>
              <a:buNone/>
              <a:defRPr/>
            </a:pPr>
            <a:endParaRPr lang="en-US" dirty="0"/>
          </a:p>
        </p:txBody>
      </p:sp>
      <p:sp>
        <p:nvSpPr>
          <p:cNvPr id="7172"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78D75347-9DC6-4139-9E06-351A656B49A2}" type="slidenum">
              <a:rPr lang="fr-FR" altLang="fr-FR" sz="1400">
                <a:solidFill>
                  <a:srgbClr val="0033CC"/>
                </a:solidFill>
                <a:latin typeface="Arial" charset="0"/>
              </a:rPr>
              <a:pPr/>
              <a:t>9</a:t>
            </a:fld>
            <a:endParaRPr lang="fr-FR" altLang="fr-FR" sz="1400" dirty="0">
              <a:solidFill>
                <a:srgbClr val="0033CC"/>
              </a:solidFill>
              <a:latin typeface="Arial"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Title 1"/>
          <p:cNvSpPr txBox="1">
            <a:spLocks/>
          </p:cNvSpPr>
          <p:nvPr/>
        </p:nvSpPr>
        <p:spPr bwMode="auto">
          <a:xfrm>
            <a:off x="491332" y="434859"/>
            <a:ext cx="81613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622300" indent="-347663">
              <a:spcBef>
                <a:spcPts val="500"/>
              </a:spcBef>
              <a:buClr>
                <a:srgbClr val="0033CC"/>
              </a:buClr>
              <a:buSzPct val="110000"/>
              <a:buFont typeface="Arial" charset="0"/>
              <a:buChar char="•"/>
              <a:defRPr sz="3400">
                <a:solidFill>
                  <a:srgbClr val="072C62"/>
                </a:solidFill>
                <a:latin typeface="Arial" charset="0"/>
                <a:cs typeface="Arial" charset="0"/>
              </a:defRPr>
            </a:lvl2pPr>
            <a:lvl3pPr marL="901700" indent="-307975">
              <a:spcBef>
                <a:spcPts val="500"/>
              </a:spcBef>
              <a:buClr>
                <a:srgbClr val="0033CC"/>
              </a:buClr>
              <a:buSzPct val="110000"/>
              <a:buFont typeface="Arial" charset="0"/>
              <a:buChar char="•"/>
              <a:defRPr sz="3200">
                <a:solidFill>
                  <a:srgbClr val="072C62"/>
                </a:solidFill>
                <a:latin typeface="Arial" charset="0"/>
                <a:cs typeface="Arial" charset="0"/>
              </a:defRPr>
            </a:lvl3pPr>
            <a:lvl4pPr marL="1166813" indent="-298450">
              <a:spcBef>
                <a:spcPts val="400"/>
              </a:spcBef>
              <a:buClr>
                <a:srgbClr val="0033CC"/>
              </a:buClr>
              <a:buSzPct val="110000"/>
              <a:buFont typeface="Arial" charset="0"/>
              <a:buChar char="•"/>
              <a:defRPr sz="3000">
                <a:solidFill>
                  <a:srgbClr val="072C62"/>
                </a:solidFill>
                <a:latin typeface="Arial" charset="0"/>
                <a:cs typeface="Arial" charset="0"/>
              </a:defRPr>
            </a:lvl4pPr>
            <a:lvl5pPr marL="1431925" indent="-288925">
              <a:spcBef>
                <a:spcPts val="300"/>
              </a:spcBef>
              <a:buClr>
                <a:srgbClr val="0033CC"/>
              </a:buClr>
              <a:buSzPct val="110000"/>
              <a:buFont typeface="Arial" charset="0"/>
              <a:buChar char="•"/>
              <a:defRPr sz="2800">
                <a:solidFill>
                  <a:srgbClr val="072C62"/>
                </a:solidFill>
                <a:latin typeface="Arial" charset="0"/>
                <a:cs typeface="Arial" charset="0"/>
              </a:defRPr>
            </a:lvl5pPr>
            <a:lvl6pPr marL="18891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3463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28035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2607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lgn="ctr">
              <a:spcBef>
                <a:spcPct val="0"/>
              </a:spcBef>
              <a:buClrTx/>
              <a:buSzTx/>
              <a:buFontTx/>
              <a:buNone/>
            </a:pPr>
            <a:r>
              <a:rPr lang="en-US" sz="3800" b="1" dirty="0">
                <a:solidFill>
                  <a:srgbClr val="0033CC"/>
                </a:solidFill>
                <a:latin typeface="Arial" panose="020B0604020202020204" pitchFamily="34" charset="0"/>
                <a:ea typeface="+mj-ea"/>
                <a:cs typeface="Arial" panose="020B0604020202020204" pitchFamily="34" charset="0"/>
              </a:rPr>
              <a:t>I Like Courses Where </a:t>
            </a:r>
            <a:br>
              <a:rPr lang="en-US" sz="3800" b="1" dirty="0">
                <a:solidFill>
                  <a:srgbClr val="0033CC"/>
                </a:solidFill>
                <a:latin typeface="Arial" panose="020B0604020202020204" pitchFamily="34" charset="0"/>
                <a:ea typeface="+mj-ea"/>
                <a:cs typeface="Arial" panose="020B0604020202020204" pitchFamily="34" charset="0"/>
              </a:rPr>
            </a:br>
            <a:r>
              <a:rPr lang="en-US" sz="3800" b="1" dirty="0">
                <a:solidFill>
                  <a:srgbClr val="0033CC"/>
                </a:solidFill>
                <a:latin typeface="Arial" panose="020B0604020202020204" pitchFamily="34" charset="0"/>
                <a:ea typeface="+mj-ea"/>
                <a:cs typeface="Arial" panose="020B0604020202020204" pitchFamily="34" charset="0"/>
              </a:rPr>
              <a:t>Professors Use Technology</a:t>
            </a:r>
            <a:endParaRPr lang="en-US" altLang="en-US" sz="4000" b="1" dirty="0">
              <a:solidFill>
                <a:srgbClr val="0033CC"/>
              </a:solidFill>
            </a:endParaRPr>
          </a:p>
        </p:txBody>
      </p:sp>
      <p:graphicFrame>
        <p:nvGraphicFramePr>
          <p:cNvPr id="5" name="Content Placeholder 4" descr="Strongly Disagree: 1%&#10;Moderately Disagree: 2%&#10;Slightly Disagree: 3%&#10;Slightly Agree: 25%&#10;Moderately Agree: 41%&#10;Strongly Agree: 28%" title="I Like Courses Where Teachers Use Technology"/>
          <p:cNvGraphicFramePr>
            <a:graphicFrameLocks noGrp="1"/>
          </p:cNvGraphicFramePr>
          <p:nvPr>
            <p:ph idx="1"/>
            <p:extLst>
              <p:ext uri="{D42A27DB-BD31-4B8C-83A1-F6EECF244321}">
                <p14:modId xmlns:p14="http://schemas.microsoft.com/office/powerpoint/2010/main" val="1757807157"/>
              </p:ext>
            </p:extLst>
          </p:nvPr>
        </p:nvGraphicFramePr>
        <p:xfrm>
          <a:off x="491332" y="1268413"/>
          <a:ext cx="8161337"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9219"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DBCDFCE2-B500-423C-B4AA-AF46CECFF817}" type="slidenum">
              <a:rPr lang="fr-CA" altLang="en-US" sz="1400">
                <a:solidFill>
                  <a:srgbClr val="0033CC"/>
                </a:solidFill>
              </a:rPr>
              <a:pPr>
                <a:spcBef>
                  <a:spcPct val="0"/>
                </a:spcBef>
                <a:buClrTx/>
                <a:buSzTx/>
                <a:buFontTx/>
                <a:buNone/>
              </a:pPr>
              <a:t>10</a:t>
            </a:fld>
            <a:endParaRPr lang="fr-CA" altLang="en-US" sz="1400" dirty="0">
              <a:solidFill>
                <a:srgbClr val="0033CC"/>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837" y="44624"/>
            <a:ext cx="8680326" cy="864096"/>
          </a:xfrm>
        </p:spPr>
        <p:txBody>
          <a:bodyPr/>
          <a:lstStyle/>
          <a:p>
            <a:r>
              <a:rPr lang="en-US" dirty="0"/>
              <a:t>Course Materials Available Online</a:t>
            </a:r>
            <a:endParaRPr lang="en-US" dirty="0">
              <a:effectLst/>
            </a:endParaRPr>
          </a:p>
        </p:txBody>
      </p:sp>
      <p:graphicFrame>
        <p:nvGraphicFramePr>
          <p:cNvPr id="8" name="Object 7" descr="Number of students who said that teachers use ICTs: 298 Grades, 297 Assignments, 271 Course notes, 217 Calendar, 82 Digital textbook&#10;Percentage of students who said that ICTs worked well: 99% Grades, 96% Assignments, 97% Course notes, 87% Calendar, 63% Digital textbooks " title="Course Materials Available Online"/>
          <p:cNvGraphicFramePr>
            <a:graphicFrameLocks noChangeAspect="1"/>
          </p:cNvGraphicFramePr>
          <p:nvPr>
            <p:extLst>
              <p:ext uri="{D42A27DB-BD31-4B8C-83A1-F6EECF244321}">
                <p14:modId xmlns:p14="http://schemas.microsoft.com/office/powerpoint/2010/main" val="4222133560"/>
              </p:ext>
            </p:extLst>
          </p:nvPr>
        </p:nvGraphicFramePr>
        <p:xfrm>
          <a:off x="138112" y="1356042"/>
          <a:ext cx="8867775" cy="4899025"/>
        </p:xfrm>
        <a:graphic>
          <a:graphicData uri="http://schemas.openxmlformats.org/presentationml/2006/ole">
            <mc:AlternateContent xmlns:mc="http://schemas.openxmlformats.org/markup-compatibility/2006">
              <mc:Choice xmlns:v="urn:schemas-microsoft-com:vml" Requires="v">
                <p:oleObj spid="_x0000_s1143" name="Worksheet" r:id="rId4" imgW="3085999" imgH="1705050" progId="Excel.Sheet.12">
                  <p:embed/>
                </p:oleObj>
              </mc:Choice>
              <mc:Fallback>
                <p:oleObj name="Worksheet" r:id="rId4" imgW="3085999" imgH="1705050" progId="Excel.Sheet.12">
                  <p:embed/>
                  <p:pic>
                    <p:nvPicPr>
                      <p:cNvPr id="0" name=""/>
                      <p:cNvPicPr/>
                      <p:nvPr/>
                    </p:nvPicPr>
                    <p:blipFill>
                      <a:blip r:embed="rId5"/>
                      <a:stretch>
                        <a:fillRect/>
                      </a:stretch>
                    </p:blipFill>
                    <p:spPr>
                      <a:xfrm>
                        <a:off x="138112" y="1356042"/>
                        <a:ext cx="8867775" cy="4899025"/>
                      </a:xfrm>
                      <a:prstGeom prst="rect">
                        <a:avLst/>
                      </a:prstGeom>
                    </p:spPr>
                  </p:pic>
                </p:oleObj>
              </mc:Fallback>
            </mc:AlternateContent>
          </a:graphicData>
        </a:graphic>
      </p:graphicFrame>
      <p:sp>
        <p:nvSpPr>
          <p:cNvPr id="4" name="Slide Number Placeholder 3"/>
          <p:cNvSpPr>
            <a:spLocks noGrp="1"/>
          </p:cNvSpPr>
          <p:nvPr>
            <p:ph type="sldNum" sz="quarter" idx="11"/>
          </p:nvPr>
        </p:nvSpPr>
        <p:spPr/>
        <p:txBody>
          <a:bodyPr/>
          <a:lstStyle/>
          <a:p>
            <a:pPr>
              <a:defRPr/>
            </a:pPr>
            <a:fld id="{CC84F0D0-9B52-4DAC-9FAE-95A5440E5A6E}" type="slidenum">
              <a:rPr lang="fr-FR" altLang="fr-FR" smtClean="0"/>
              <a:pPr>
                <a:defRPr/>
              </a:pPr>
              <a:t>11</a:t>
            </a:fld>
            <a:endParaRPr lang="fr-FR" altLang="fr-FR"/>
          </a:p>
        </p:txBody>
      </p:sp>
    </p:spTree>
    <p:extLst>
      <p:ext uri="{BB962C8B-B14F-4D97-AF65-F5344CB8AC3E}">
        <p14:creationId xmlns:p14="http://schemas.microsoft.com/office/powerpoint/2010/main" val="3702669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8220075" cy="539775"/>
          </a:xfrm>
        </p:spPr>
        <p:txBody>
          <a:bodyPr/>
          <a:lstStyle/>
          <a:p>
            <a:pPr>
              <a:defRPr/>
            </a:pPr>
            <a:br>
              <a:rPr lang="en-CA" sz="3600" dirty="0">
                <a:effectLst/>
              </a:rPr>
            </a:br>
            <a:r>
              <a:rPr lang="en-CA" sz="3600" dirty="0">
                <a:effectLst/>
              </a:rPr>
              <a:t>Online Tools used by my Teachers</a:t>
            </a:r>
            <a:endParaRPr lang="en-US" sz="3600" dirty="0">
              <a:effectLst/>
            </a:endParaRPr>
          </a:p>
        </p:txBody>
      </p:sp>
      <p:graphicFrame>
        <p:nvGraphicFramePr>
          <p:cNvPr id="4" name="Object 3" descr="Number of students who said that teachers use ICTs: 273 Submission of assignments, 208 Videos, 200 Style guides, 94 Blogs, 79 Collaborative work online&#10;Percentage of students who said that ICTs worked well: 93% Submission of assignments, 84% Videos, 18% Style guides, 61% Blogs, 62% Collaborative work online&#10;"/>
          <p:cNvGraphicFramePr>
            <a:graphicFrameLocks noChangeAspect="1"/>
          </p:cNvGraphicFramePr>
          <p:nvPr>
            <p:extLst>
              <p:ext uri="{D42A27DB-BD31-4B8C-83A1-F6EECF244321}">
                <p14:modId xmlns:p14="http://schemas.microsoft.com/office/powerpoint/2010/main" val="3384435533"/>
              </p:ext>
            </p:extLst>
          </p:nvPr>
        </p:nvGraphicFramePr>
        <p:xfrm>
          <a:off x="80963" y="1700213"/>
          <a:ext cx="8982075" cy="4068762"/>
        </p:xfrm>
        <a:graphic>
          <a:graphicData uri="http://schemas.openxmlformats.org/presentationml/2006/ole">
            <mc:AlternateContent xmlns:mc="http://schemas.openxmlformats.org/markup-compatibility/2006">
              <mc:Choice xmlns:v="urn:schemas-microsoft-com:vml" Requires="v">
                <p:oleObj spid="_x0000_s2165" name="Worksheet" r:id="rId4" imgW="3829134" imgH="1733670" progId="Excel.Sheet.12">
                  <p:embed/>
                </p:oleObj>
              </mc:Choice>
              <mc:Fallback>
                <p:oleObj name="Worksheet" r:id="rId4" imgW="3829134" imgH="1733670" progId="Excel.Sheet.12">
                  <p:embed/>
                  <p:pic>
                    <p:nvPicPr>
                      <p:cNvPr id="0" name=""/>
                      <p:cNvPicPr/>
                      <p:nvPr/>
                    </p:nvPicPr>
                    <p:blipFill>
                      <a:blip r:embed="rId5"/>
                      <a:stretch>
                        <a:fillRect/>
                      </a:stretch>
                    </p:blipFill>
                    <p:spPr>
                      <a:xfrm>
                        <a:off x="80963" y="1700213"/>
                        <a:ext cx="8982075" cy="4068762"/>
                      </a:xfrm>
                      <a:prstGeom prst="rect">
                        <a:avLst/>
                      </a:prstGeom>
                    </p:spPr>
                  </p:pic>
                </p:oleObj>
              </mc:Fallback>
            </mc:AlternateContent>
          </a:graphicData>
        </a:graphic>
      </p:graphicFrame>
      <p:sp>
        <p:nvSpPr>
          <p:cNvPr id="1536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39DE6CBE-4EDB-4A49-A579-4F6531A2DFB2}" type="slidenum">
              <a:rPr lang="fr-FR" altLang="fr-FR" sz="1400" smtClean="0">
                <a:solidFill>
                  <a:srgbClr val="0033CC"/>
                </a:solidFill>
                <a:latin typeface="Arial" charset="0"/>
              </a:rPr>
              <a:pPr/>
              <a:t>12</a:t>
            </a:fld>
            <a:endParaRPr lang="fr-FR" altLang="fr-FR" sz="1400">
              <a:solidFill>
                <a:srgbClr val="0033CC"/>
              </a:solidFill>
              <a:latin typeface="Arial" charset="0"/>
            </a:endParaRPr>
          </a:p>
        </p:txBody>
      </p:sp>
    </p:spTree>
    <p:extLst>
      <p:ext uri="{BB962C8B-B14F-4D97-AF65-F5344CB8AC3E}">
        <p14:creationId xmlns:p14="http://schemas.microsoft.com/office/powerpoint/2010/main" val="4042284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15888"/>
            <a:ext cx="8229600" cy="1008062"/>
          </a:xfrm>
        </p:spPr>
        <p:txBody>
          <a:bodyPr/>
          <a:lstStyle/>
          <a:p>
            <a:pPr>
              <a:defRPr/>
            </a:pPr>
            <a:r>
              <a:rPr lang="en-US" sz="3600" dirty="0">
                <a:effectLst/>
              </a:rPr>
              <a:t>Communication Tools used by my Teachers</a:t>
            </a:r>
          </a:p>
        </p:txBody>
      </p:sp>
      <p:graphicFrame>
        <p:nvGraphicFramePr>
          <p:cNvPr id="4" name="Object 3" descr="Number of students who said that teachers use ICTs: 261 E-mail, 111 Discussion forum, 93 Virtual office hours, 66 chat room, 28 Instant messaging&#10;Percentage of students who said ICTs worked well: 86% E-mail, 52% Discussion forum, 85% Virtual office hours, 59% Chat room, 18% Instant messaging"/>
          <p:cNvGraphicFramePr>
            <a:graphicFrameLocks noChangeAspect="1"/>
          </p:cNvGraphicFramePr>
          <p:nvPr>
            <p:extLst>
              <p:ext uri="{D42A27DB-BD31-4B8C-83A1-F6EECF244321}">
                <p14:modId xmlns:p14="http://schemas.microsoft.com/office/powerpoint/2010/main" val="1909457591"/>
              </p:ext>
            </p:extLst>
          </p:nvPr>
        </p:nvGraphicFramePr>
        <p:xfrm>
          <a:off x="71438" y="1268413"/>
          <a:ext cx="9001125" cy="4911725"/>
        </p:xfrm>
        <a:graphic>
          <a:graphicData uri="http://schemas.openxmlformats.org/presentationml/2006/ole">
            <mc:AlternateContent xmlns:mc="http://schemas.openxmlformats.org/markup-compatibility/2006">
              <mc:Choice xmlns:v="urn:schemas-microsoft-com:vml" Requires="v">
                <p:oleObj spid="_x0000_s4211" name="Worksheet" r:id="rId4" imgW="4105210" imgH="2286090" progId="Excel.Sheet.12">
                  <p:embed/>
                </p:oleObj>
              </mc:Choice>
              <mc:Fallback>
                <p:oleObj name="Worksheet" r:id="rId4" imgW="4105210" imgH="2286090" progId="Excel.Sheet.12">
                  <p:embed/>
                  <p:pic>
                    <p:nvPicPr>
                      <p:cNvPr id="0" name=""/>
                      <p:cNvPicPr/>
                      <p:nvPr/>
                    </p:nvPicPr>
                    <p:blipFill>
                      <a:blip r:embed="rId5"/>
                      <a:stretch>
                        <a:fillRect/>
                      </a:stretch>
                    </p:blipFill>
                    <p:spPr>
                      <a:xfrm>
                        <a:off x="71438" y="1268413"/>
                        <a:ext cx="9001125" cy="4911725"/>
                      </a:xfrm>
                      <a:prstGeom prst="rect">
                        <a:avLst/>
                      </a:prstGeom>
                    </p:spPr>
                  </p:pic>
                </p:oleObj>
              </mc:Fallback>
            </mc:AlternateContent>
          </a:graphicData>
        </a:graphic>
      </p:graphicFrame>
      <p:sp>
        <p:nvSpPr>
          <p:cNvPr id="17411"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D0E50308-CB50-4253-B8E2-D14F43F8D05C}" type="slidenum">
              <a:rPr lang="fr-FR" altLang="fr-FR" sz="1400" smtClean="0">
                <a:solidFill>
                  <a:srgbClr val="0033CC"/>
                </a:solidFill>
                <a:latin typeface="Arial" charset="0"/>
              </a:rPr>
              <a:pPr/>
              <a:t>13</a:t>
            </a:fld>
            <a:endParaRPr lang="fr-FR" altLang="fr-FR" sz="1400">
              <a:solidFill>
                <a:srgbClr val="0033CC"/>
              </a:solidFill>
              <a:latin typeface="Arial" charset="0"/>
            </a:endParaRPr>
          </a:p>
        </p:txBody>
      </p:sp>
    </p:spTree>
    <p:extLst>
      <p:ext uri="{BB962C8B-B14F-4D97-AF65-F5344CB8AC3E}">
        <p14:creationId xmlns:p14="http://schemas.microsoft.com/office/powerpoint/2010/main" val="2718976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32" y="486439"/>
            <a:ext cx="8403947" cy="684213"/>
          </a:xfrm>
        </p:spPr>
        <p:txBody>
          <a:bodyPr/>
          <a:lstStyle/>
          <a:p>
            <a:r>
              <a:rPr lang="en-US" sz="3800" dirty="0"/>
              <a:t>What Did and Did Not Work Well According to Students</a:t>
            </a:r>
          </a:p>
        </p:txBody>
      </p:sp>
      <p:sp>
        <p:nvSpPr>
          <p:cNvPr id="3" name="Content Placeholder 2"/>
          <p:cNvSpPr>
            <a:spLocks noGrp="1"/>
          </p:cNvSpPr>
          <p:nvPr>
            <p:ph sz="quarter" idx="1"/>
          </p:nvPr>
        </p:nvSpPr>
        <p:spPr>
          <a:xfrm>
            <a:off x="457200" y="1340768"/>
            <a:ext cx="8229600" cy="4888200"/>
          </a:xfrm>
        </p:spPr>
        <p:txBody>
          <a:bodyPr/>
          <a:lstStyle/>
          <a:p>
            <a:r>
              <a:rPr lang="fr-CA" dirty="0">
                <a:solidFill>
                  <a:srgbClr val="002060"/>
                </a:solidFill>
              </a:rPr>
              <a:t>PowerPoint</a:t>
            </a:r>
          </a:p>
          <a:p>
            <a:pPr lvl="1"/>
            <a:r>
              <a:rPr lang="fr-CA" dirty="0" err="1">
                <a:solidFill>
                  <a:srgbClr val="002060"/>
                </a:solidFill>
              </a:rPr>
              <a:t>Worked</a:t>
            </a:r>
            <a:r>
              <a:rPr lang="fr-CA" dirty="0">
                <a:solidFill>
                  <a:srgbClr val="002060"/>
                </a:solidFill>
              </a:rPr>
              <a:t> </a:t>
            </a:r>
            <a:r>
              <a:rPr lang="fr-CA" dirty="0" err="1">
                <a:solidFill>
                  <a:srgbClr val="002060"/>
                </a:solidFill>
              </a:rPr>
              <a:t>well</a:t>
            </a:r>
            <a:r>
              <a:rPr lang="fr-CA" dirty="0">
                <a:solidFill>
                  <a:srgbClr val="002060"/>
                </a:solidFill>
              </a:rPr>
              <a:t> </a:t>
            </a:r>
          </a:p>
          <a:p>
            <a:pPr lvl="2"/>
            <a:r>
              <a:rPr lang="fr-CA" dirty="0" err="1">
                <a:solidFill>
                  <a:srgbClr val="002060"/>
                </a:solidFill>
              </a:rPr>
              <a:t>Helps</a:t>
            </a:r>
            <a:r>
              <a:rPr lang="fr-CA" dirty="0">
                <a:solidFill>
                  <a:srgbClr val="002060"/>
                </a:solidFill>
              </a:rPr>
              <a:t> with note-</a:t>
            </a:r>
            <a:r>
              <a:rPr lang="fr-CA" dirty="0" err="1">
                <a:solidFill>
                  <a:srgbClr val="002060"/>
                </a:solidFill>
              </a:rPr>
              <a:t>taking</a:t>
            </a:r>
            <a:endParaRPr lang="fr-CA" dirty="0">
              <a:solidFill>
                <a:srgbClr val="002060"/>
              </a:solidFill>
            </a:endParaRPr>
          </a:p>
          <a:p>
            <a:pPr lvl="2"/>
            <a:r>
              <a:rPr lang="fr-CA" dirty="0" err="1">
                <a:solidFill>
                  <a:srgbClr val="002060"/>
                </a:solidFill>
              </a:rPr>
              <a:t>Facilitates</a:t>
            </a:r>
            <a:r>
              <a:rPr lang="fr-CA" dirty="0">
                <a:solidFill>
                  <a:srgbClr val="002060"/>
                </a:solidFill>
              </a:rPr>
              <a:t> </a:t>
            </a:r>
            <a:r>
              <a:rPr lang="fr-CA" dirty="0" err="1">
                <a:solidFill>
                  <a:srgbClr val="002060"/>
                </a:solidFill>
              </a:rPr>
              <a:t>understanding</a:t>
            </a:r>
            <a:r>
              <a:rPr lang="fr-CA" dirty="0">
                <a:solidFill>
                  <a:srgbClr val="002060"/>
                </a:solidFill>
              </a:rPr>
              <a:t> of </a:t>
            </a:r>
            <a:r>
              <a:rPr lang="fr-CA" dirty="0" err="1">
                <a:solidFill>
                  <a:srgbClr val="002060"/>
                </a:solidFill>
              </a:rPr>
              <a:t>material</a:t>
            </a:r>
            <a:endParaRPr lang="fr-CA" dirty="0">
              <a:solidFill>
                <a:srgbClr val="002060"/>
              </a:solidFill>
            </a:endParaRPr>
          </a:p>
          <a:p>
            <a:pPr lvl="2"/>
            <a:r>
              <a:rPr lang="fr-CA" dirty="0" err="1">
                <a:solidFill>
                  <a:srgbClr val="002060"/>
                </a:solidFill>
              </a:rPr>
              <a:t>Helps</a:t>
            </a:r>
            <a:r>
              <a:rPr lang="fr-CA" dirty="0">
                <a:solidFill>
                  <a:srgbClr val="002060"/>
                </a:solidFill>
              </a:rPr>
              <a:t> </a:t>
            </a:r>
            <a:r>
              <a:rPr lang="fr-CA" dirty="0" err="1">
                <a:solidFill>
                  <a:srgbClr val="002060"/>
                </a:solidFill>
              </a:rPr>
              <a:t>maintain</a:t>
            </a:r>
            <a:r>
              <a:rPr lang="fr-CA" dirty="0">
                <a:solidFill>
                  <a:srgbClr val="002060"/>
                </a:solidFill>
              </a:rPr>
              <a:t> </a:t>
            </a:r>
            <a:r>
              <a:rPr lang="fr-CA" dirty="0" err="1">
                <a:solidFill>
                  <a:srgbClr val="002060"/>
                </a:solidFill>
              </a:rPr>
              <a:t>interest</a:t>
            </a:r>
            <a:r>
              <a:rPr lang="fr-CA" dirty="0">
                <a:solidFill>
                  <a:srgbClr val="002060"/>
                </a:solidFill>
              </a:rPr>
              <a:t> </a:t>
            </a:r>
          </a:p>
          <a:p>
            <a:pPr lvl="1"/>
            <a:r>
              <a:rPr lang="fr-CA" dirty="0" err="1">
                <a:solidFill>
                  <a:srgbClr val="002060"/>
                </a:solidFill>
              </a:rPr>
              <a:t>Worked</a:t>
            </a:r>
            <a:r>
              <a:rPr lang="fr-CA" dirty="0">
                <a:solidFill>
                  <a:srgbClr val="002060"/>
                </a:solidFill>
              </a:rPr>
              <a:t> </a:t>
            </a:r>
            <a:r>
              <a:rPr lang="fr-CA" dirty="0" err="1">
                <a:solidFill>
                  <a:srgbClr val="002060"/>
                </a:solidFill>
              </a:rPr>
              <a:t>poorly</a:t>
            </a:r>
            <a:endParaRPr lang="fr-CA" dirty="0">
              <a:solidFill>
                <a:srgbClr val="002060"/>
              </a:solidFill>
            </a:endParaRPr>
          </a:p>
          <a:p>
            <a:pPr lvl="2"/>
            <a:r>
              <a:rPr lang="fr-CA" dirty="0" err="1">
                <a:solidFill>
                  <a:srgbClr val="002060"/>
                </a:solidFill>
              </a:rPr>
              <a:t>Covering</a:t>
            </a:r>
            <a:r>
              <a:rPr lang="fr-CA" dirty="0">
                <a:solidFill>
                  <a:srgbClr val="002060"/>
                </a:solidFill>
              </a:rPr>
              <a:t> slides </a:t>
            </a:r>
            <a:r>
              <a:rPr lang="fr-CA" dirty="0" err="1">
                <a:solidFill>
                  <a:srgbClr val="002060"/>
                </a:solidFill>
              </a:rPr>
              <a:t>too</a:t>
            </a:r>
            <a:r>
              <a:rPr lang="fr-CA" dirty="0">
                <a:solidFill>
                  <a:srgbClr val="002060"/>
                </a:solidFill>
              </a:rPr>
              <a:t> </a:t>
            </a:r>
            <a:r>
              <a:rPr lang="fr-CA" dirty="0" err="1">
                <a:solidFill>
                  <a:srgbClr val="002060"/>
                </a:solidFill>
              </a:rPr>
              <a:t>quickly</a:t>
            </a:r>
            <a:r>
              <a:rPr lang="fr-CA" dirty="0">
                <a:solidFill>
                  <a:srgbClr val="002060"/>
                </a:solidFill>
              </a:rPr>
              <a:t> </a:t>
            </a:r>
          </a:p>
          <a:p>
            <a:pPr lvl="2"/>
            <a:r>
              <a:rPr lang="fr-CA" dirty="0">
                <a:solidFill>
                  <a:srgbClr val="002060"/>
                </a:solidFill>
              </a:rPr>
              <a:t>Vague content</a:t>
            </a:r>
          </a:p>
          <a:p>
            <a:pPr lvl="2"/>
            <a:r>
              <a:rPr lang="fr-CA" dirty="0" err="1">
                <a:solidFill>
                  <a:srgbClr val="002060"/>
                </a:solidFill>
              </a:rPr>
              <a:t>Too</a:t>
            </a:r>
            <a:r>
              <a:rPr lang="fr-CA" dirty="0">
                <a:solidFill>
                  <a:srgbClr val="002060"/>
                </a:solidFill>
              </a:rPr>
              <a:t> </a:t>
            </a:r>
            <a:r>
              <a:rPr lang="fr-CA" dirty="0" err="1">
                <a:solidFill>
                  <a:srgbClr val="002060"/>
                </a:solidFill>
              </a:rPr>
              <a:t>much</a:t>
            </a:r>
            <a:r>
              <a:rPr lang="fr-CA" dirty="0">
                <a:solidFill>
                  <a:srgbClr val="002060"/>
                </a:solidFill>
              </a:rPr>
              <a:t> </a:t>
            </a:r>
            <a:r>
              <a:rPr lang="fr-CA" dirty="0" err="1">
                <a:solidFill>
                  <a:srgbClr val="002060"/>
                </a:solidFill>
              </a:rPr>
              <a:t>text</a:t>
            </a:r>
            <a:r>
              <a:rPr lang="fr-CA" dirty="0">
                <a:solidFill>
                  <a:srgbClr val="002060"/>
                </a:solidFill>
              </a:rPr>
              <a:t> on slides</a:t>
            </a:r>
          </a:p>
          <a:p>
            <a:pPr lvl="2"/>
            <a:endParaRPr lang="fr-CA" dirty="0"/>
          </a:p>
          <a:p>
            <a:pPr marL="274637" lvl="1" indent="0">
              <a:buNone/>
            </a:pPr>
            <a:r>
              <a:rPr lang="fr-CA" sz="2400" dirty="0"/>
              <a:t> 	</a:t>
            </a:r>
            <a:endParaRPr lang="en-US" sz="3200" dirty="0"/>
          </a:p>
        </p:txBody>
      </p:sp>
      <p:pic>
        <p:nvPicPr>
          <p:cNvPr id="5" name="Picture 2" descr="PowerPoint logo. Copyright is http://www.icone-png.com/application/powerpoint/" title="PowerPoint logo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4631425"/>
            <a:ext cx="1296143" cy="129614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14</a:t>
            </a:fld>
            <a:endParaRPr lang="fr-FR" altLang="fr-FR" dirty="0"/>
          </a:p>
        </p:txBody>
      </p:sp>
    </p:spTree>
    <p:extLst>
      <p:ext uri="{BB962C8B-B14F-4D97-AF65-F5344CB8AC3E}">
        <p14:creationId xmlns:p14="http://schemas.microsoft.com/office/powerpoint/2010/main" val="2245073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684213"/>
          </a:xfrm>
        </p:spPr>
        <p:txBody>
          <a:bodyPr/>
          <a:lstStyle/>
          <a:p>
            <a:r>
              <a:rPr lang="en-US" sz="3800" dirty="0"/>
              <a:t>What Did and Did Not Work Well According to Students</a:t>
            </a:r>
          </a:p>
        </p:txBody>
      </p:sp>
      <p:sp>
        <p:nvSpPr>
          <p:cNvPr id="3" name="Content Placeholder 2"/>
          <p:cNvSpPr>
            <a:spLocks noGrp="1"/>
          </p:cNvSpPr>
          <p:nvPr>
            <p:ph sz="quarter" idx="1"/>
          </p:nvPr>
        </p:nvSpPr>
        <p:spPr/>
        <p:txBody>
          <a:bodyPr/>
          <a:lstStyle/>
          <a:p>
            <a:pPr lvl="0"/>
            <a:r>
              <a:rPr lang="en-US" dirty="0">
                <a:solidFill>
                  <a:srgbClr val="002060"/>
                </a:solidFill>
              </a:rPr>
              <a:t>Videos</a:t>
            </a:r>
          </a:p>
          <a:p>
            <a:pPr lvl="1"/>
            <a:r>
              <a:rPr lang="en-US" dirty="0">
                <a:solidFill>
                  <a:srgbClr val="002060"/>
                </a:solidFill>
              </a:rPr>
              <a:t>Worked well</a:t>
            </a:r>
          </a:p>
          <a:p>
            <a:pPr lvl="2"/>
            <a:r>
              <a:rPr lang="fr-CA" dirty="0">
                <a:solidFill>
                  <a:srgbClr val="002060"/>
                </a:solidFill>
              </a:rPr>
              <a:t>Short </a:t>
            </a:r>
            <a:r>
              <a:rPr lang="en-US" dirty="0">
                <a:solidFill>
                  <a:srgbClr val="002060"/>
                </a:solidFill>
              </a:rPr>
              <a:t>Videos</a:t>
            </a:r>
            <a:r>
              <a:rPr lang="fr-CA" dirty="0">
                <a:solidFill>
                  <a:srgbClr val="002060"/>
                </a:solidFill>
              </a:rPr>
              <a:t> </a:t>
            </a:r>
          </a:p>
          <a:p>
            <a:pPr lvl="2"/>
            <a:r>
              <a:rPr lang="en-US" dirty="0">
                <a:solidFill>
                  <a:srgbClr val="002060"/>
                </a:solidFill>
              </a:rPr>
              <a:t>Helps explain material</a:t>
            </a:r>
          </a:p>
          <a:p>
            <a:pPr lvl="2"/>
            <a:r>
              <a:rPr lang="en-US" dirty="0">
                <a:solidFill>
                  <a:srgbClr val="002060"/>
                </a:solidFill>
              </a:rPr>
              <a:t>Facilitates understand the material</a:t>
            </a:r>
          </a:p>
          <a:p>
            <a:pPr lvl="1"/>
            <a:r>
              <a:rPr lang="en-US" dirty="0">
                <a:solidFill>
                  <a:srgbClr val="002060"/>
                </a:solidFill>
              </a:rPr>
              <a:t>Worked poorly</a:t>
            </a:r>
          </a:p>
          <a:p>
            <a:pPr lvl="2"/>
            <a:r>
              <a:rPr lang="fr-CA" dirty="0">
                <a:solidFill>
                  <a:srgbClr val="002060"/>
                </a:solidFill>
              </a:rPr>
              <a:t>Long </a:t>
            </a:r>
            <a:r>
              <a:rPr lang="en-US" dirty="0">
                <a:solidFill>
                  <a:srgbClr val="002060"/>
                </a:solidFill>
              </a:rPr>
              <a:t>videos</a:t>
            </a:r>
            <a:r>
              <a:rPr lang="fr-CA" dirty="0">
                <a:solidFill>
                  <a:srgbClr val="002060"/>
                </a:solidFill>
              </a:rPr>
              <a:t> </a:t>
            </a:r>
          </a:p>
          <a:p>
            <a:pPr lvl="2"/>
            <a:r>
              <a:rPr lang="fr-CA" dirty="0">
                <a:solidFill>
                  <a:srgbClr val="002060"/>
                </a:solidFill>
              </a:rPr>
              <a:t>Old </a:t>
            </a:r>
            <a:r>
              <a:rPr lang="en-US" dirty="0">
                <a:solidFill>
                  <a:srgbClr val="002060"/>
                </a:solidFill>
              </a:rPr>
              <a:t>videos </a:t>
            </a:r>
          </a:p>
          <a:p>
            <a:pPr lvl="2"/>
            <a:r>
              <a:rPr lang="fr-CA" dirty="0">
                <a:solidFill>
                  <a:srgbClr val="002060"/>
                </a:solidFill>
              </a:rPr>
              <a:t>Poor </a:t>
            </a:r>
            <a:r>
              <a:rPr lang="en-US" dirty="0">
                <a:solidFill>
                  <a:srgbClr val="002060"/>
                </a:solidFill>
              </a:rPr>
              <a:t>quality videos</a:t>
            </a:r>
          </a:p>
          <a:p>
            <a:pPr lvl="2"/>
            <a:endParaRPr lang="fr-CA" dirty="0"/>
          </a:p>
          <a:p>
            <a:pPr marL="593725" lvl="2" indent="0">
              <a:buNone/>
            </a:pPr>
            <a:r>
              <a:rPr lang="fr-CA" sz="2000" dirty="0"/>
              <a:t> </a:t>
            </a:r>
          </a:p>
          <a:p>
            <a:pPr marL="0" indent="0">
              <a:buNone/>
            </a:pPr>
            <a:endParaRPr lang="en-US" dirty="0"/>
          </a:p>
        </p:txBody>
      </p:sp>
      <p:pic>
        <p:nvPicPr>
          <p:cNvPr id="5" name="Picture 6" descr="YouTube logo. Copyright is https://www.youtube.com/yt/brand/downloads.html" title="YouTube logo"/>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6300192" y="1484784"/>
            <a:ext cx="1944216" cy="1124366"/>
          </a:xfrm>
          <a:prstGeom prst="rect">
            <a:avLst/>
          </a:prstGeom>
          <a:noFill/>
          <a:ln w="9525">
            <a:noFill/>
            <a:miter lim="800000"/>
            <a:headEnd/>
            <a:tailEnd/>
          </a:ln>
        </p:spPr>
      </p:pic>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15</a:t>
            </a:fld>
            <a:endParaRPr lang="fr-FR" altLang="fr-FR" dirty="0"/>
          </a:p>
        </p:txBody>
      </p:sp>
    </p:spTree>
    <p:extLst>
      <p:ext uri="{BB962C8B-B14F-4D97-AF65-F5344CB8AC3E}">
        <p14:creationId xmlns:p14="http://schemas.microsoft.com/office/powerpoint/2010/main" val="2208415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684213"/>
          </a:xfrm>
        </p:spPr>
        <p:txBody>
          <a:bodyPr/>
          <a:lstStyle/>
          <a:p>
            <a:r>
              <a:rPr lang="en-US" sz="3800" dirty="0"/>
              <a:t>What Did and Did Not Work Well According to Students</a:t>
            </a:r>
          </a:p>
        </p:txBody>
      </p:sp>
      <p:sp>
        <p:nvSpPr>
          <p:cNvPr id="3" name="Content Placeholder 2"/>
          <p:cNvSpPr>
            <a:spLocks noGrp="1"/>
          </p:cNvSpPr>
          <p:nvPr>
            <p:ph sz="quarter" idx="1"/>
          </p:nvPr>
        </p:nvSpPr>
        <p:spPr>
          <a:xfrm>
            <a:off x="251520" y="1196752"/>
            <a:ext cx="8711480" cy="4888200"/>
          </a:xfrm>
        </p:spPr>
        <p:txBody>
          <a:bodyPr/>
          <a:lstStyle/>
          <a:p>
            <a:pPr lvl="0"/>
            <a:r>
              <a:rPr lang="en-US" dirty="0">
                <a:solidFill>
                  <a:srgbClr val="002060"/>
                </a:solidFill>
              </a:rPr>
              <a:t>Course/learning management system</a:t>
            </a:r>
          </a:p>
          <a:p>
            <a:pPr lvl="1"/>
            <a:r>
              <a:rPr lang="fr-CA" dirty="0" err="1">
                <a:solidFill>
                  <a:srgbClr val="002060"/>
                </a:solidFill>
              </a:rPr>
              <a:t>Worked</a:t>
            </a:r>
            <a:r>
              <a:rPr lang="fr-CA" dirty="0">
                <a:solidFill>
                  <a:srgbClr val="002060"/>
                </a:solidFill>
              </a:rPr>
              <a:t> </a:t>
            </a:r>
            <a:r>
              <a:rPr lang="fr-CA" dirty="0" err="1">
                <a:solidFill>
                  <a:srgbClr val="002060"/>
                </a:solidFill>
              </a:rPr>
              <a:t>well</a:t>
            </a:r>
            <a:endParaRPr lang="fr-CA" dirty="0">
              <a:solidFill>
                <a:srgbClr val="002060"/>
              </a:solidFill>
            </a:endParaRPr>
          </a:p>
          <a:p>
            <a:pPr lvl="2"/>
            <a:r>
              <a:rPr lang="en-US" dirty="0">
                <a:solidFill>
                  <a:srgbClr val="002060"/>
                </a:solidFill>
              </a:rPr>
              <a:t>Posting grades online quickly</a:t>
            </a:r>
          </a:p>
          <a:p>
            <a:pPr lvl="2"/>
            <a:r>
              <a:rPr lang="en-US" dirty="0">
                <a:solidFill>
                  <a:srgbClr val="002060"/>
                </a:solidFill>
              </a:rPr>
              <a:t>Posting the class average online</a:t>
            </a:r>
          </a:p>
          <a:p>
            <a:pPr lvl="2"/>
            <a:r>
              <a:rPr lang="en-US" dirty="0">
                <a:solidFill>
                  <a:srgbClr val="002060"/>
                </a:solidFill>
              </a:rPr>
              <a:t>Posting assignments online quickly</a:t>
            </a:r>
            <a:endParaRPr lang="fr-CA" dirty="0">
              <a:solidFill>
                <a:srgbClr val="002060"/>
              </a:solidFill>
            </a:endParaRPr>
          </a:p>
          <a:p>
            <a:pPr lvl="1"/>
            <a:r>
              <a:rPr lang="en-US" dirty="0">
                <a:solidFill>
                  <a:srgbClr val="002060"/>
                </a:solidFill>
              </a:rPr>
              <a:t>Worked poorly</a:t>
            </a:r>
          </a:p>
          <a:p>
            <a:pPr lvl="2"/>
            <a:r>
              <a:rPr lang="fr-CA" dirty="0">
                <a:solidFill>
                  <a:srgbClr val="002060"/>
                </a:solidFill>
              </a:rPr>
              <a:t>The use of </a:t>
            </a:r>
            <a:r>
              <a:rPr lang="en-US" dirty="0">
                <a:solidFill>
                  <a:srgbClr val="002060"/>
                </a:solidFill>
              </a:rPr>
              <a:t>many different CMS/LMS</a:t>
            </a:r>
          </a:p>
          <a:p>
            <a:pPr lvl="2"/>
            <a:r>
              <a:rPr lang="fr-CA" dirty="0">
                <a:solidFill>
                  <a:srgbClr val="002060"/>
                </a:solidFill>
              </a:rPr>
              <a:t>Web links to </a:t>
            </a:r>
            <a:r>
              <a:rPr lang="en-US" dirty="0">
                <a:solidFill>
                  <a:srgbClr val="002060"/>
                </a:solidFill>
              </a:rPr>
              <a:t>videos not posted online</a:t>
            </a:r>
          </a:p>
          <a:p>
            <a:pPr lvl="2"/>
            <a:r>
              <a:rPr lang="en-US" dirty="0">
                <a:solidFill>
                  <a:srgbClr val="002060"/>
                </a:solidFill>
              </a:rPr>
              <a:t>Calendar</a:t>
            </a:r>
            <a:r>
              <a:rPr lang="fr-CA" dirty="0">
                <a:solidFill>
                  <a:srgbClr val="002060"/>
                </a:solidFill>
              </a:rPr>
              <a:t> not up-to-date</a:t>
            </a:r>
          </a:p>
          <a:p>
            <a:pPr marL="593725" lvl="2" indent="0">
              <a:buNone/>
            </a:pPr>
            <a:endParaRPr lang="fr-CA" dirty="0">
              <a:solidFill>
                <a:srgbClr val="FF0000"/>
              </a:solidFill>
            </a:endParaRPr>
          </a:p>
          <a:p>
            <a:pPr marL="0" indent="0">
              <a:buNone/>
            </a:pPr>
            <a:endParaRPr lang="en-US" dirty="0"/>
          </a:p>
        </p:txBody>
      </p:sp>
      <p:pic>
        <p:nvPicPr>
          <p:cNvPr id="5" name="Picture 3" descr="Moodle logo. Copyright is https://www.sehs.sa.edu.au/moodle" title="Moodle logo"/>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04248" y="5301208"/>
            <a:ext cx="2087702" cy="1002916"/>
          </a:xfrm>
          <a:prstGeom prst="rect">
            <a:avLst/>
          </a:prstGeom>
          <a:noFill/>
          <a:ln w="9525">
            <a:noFill/>
            <a:miter lim="800000"/>
            <a:headEnd/>
            <a:tailEnd/>
          </a:ln>
        </p:spPr>
      </p:pic>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16</a:t>
            </a:fld>
            <a:endParaRPr lang="fr-FR" altLang="fr-FR" dirty="0"/>
          </a:p>
        </p:txBody>
      </p:sp>
    </p:spTree>
    <p:extLst>
      <p:ext uri="{BB962C8B-B14F-4D97-AF65-F5344CB8AC3E}">
        <p14:creationId xmlns:p14="http://schemas.microsoft.com/office/powerpoint/2010/main" val="3618207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684213"/>
          </a:xfrm>
        </p:spPr>
        <p:txBody>
          <a:bodyPr/>
          <a:lstStyle/>
          <a:p>
            <a:r>
              <a:rPr lang="en-US" sz="3600" dirty="0"/>
              <a:t>Student Views: Use of Personal Technology in Class</a:t>
            </a:r>
            <a:endParaRPr lang="en-US" sz="3600" dirty="0">
              <a:effectLst/>
            </a:endParaRPr>
          </a:p>
        </p:txBody>
      </p:sp>
      <p:graphicFrame>
        <p:nvGraphicFramePr>
          <p:cNvPr id="7" name="Content Placeholder 4" descr="I like courses in which teachers allow use of personal technology in class: 1% strongly disagree, 3% moderately disagree, 4% slightly disagree, 18% slightly disagree, 27% moderately agree, 47% strongly agree;&#10;In general teachers allow use of personal technology in class: 17% stronlgy disagree, 14% moderately disagree, 18% slightly disagree, 18% slightly agree, 25% moderately agree, 8% strongly agree" title="Students views: Use of personal technology in class"/>
          <p:cNvGraphicFramePr>
            <a:graphicFrameLocks noGrp="1"/>
          </p:cNvGraphicFramePr>
          <p:nvPr>
            <p:ph sz="quarter" idx="1"/>
            <p:extLst>
              <p:ext uri="{D42A27DB-BD31-4B8C-83A1-F6EECF244321}">
                <p14:modId xmlns:p14="http://schemas.microsoft.com/office/powerpoint/2010/main" val="2189319022"/>
              </p:ext>
            </p:extLst>
          </p:nvPr>
        </p:nvGraphicFramePr>
        <p:xfrm>
          <a:off x="143508" y="1268760"/>
          <a:ext cx="8856984" cy="5112568"/>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pPr>
              <a:defRPr/>
            </a:pPr>
            <a:fld id="{CC84F0D0-9B52-4DAC-9FAE-95A5440E5A6E}" type="slidenum">
              <a:rPr lang="fr-FR" altLang="fr-FR" smtClean="0"/>
              <a:pPr>
                <a:defRPr/>
              </a:pPr>
              <a:t>17</a:t>
            </a:fld>
            <a:endParaRPr lang="fr-FR" altLang="fr-FR"/>
          </a:p>
        </p:txBody>
      </p:sp>
    </p:spTree>
    <p:extLst>
      <p:ext uri="{BB962C8B-B14F-4D97-AF65-F5344CB8AC3E}">
        <p14:creationId xmlns:p14="http://schemas.microsoft.com/office/powerpoint/2010/main" val="729106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533" y="198648"/>
            <a:ext cx="8229600" cy="684213"/>
          </a:xfrm>
        </p:spPr>
        <p:txBody>
          <a:bodyPr/>
          <a:lstStyle/>
          <a:p>
            <a:r>
              <a:rPr lang="fr-CA" dirty="0"/>
              <a:t>Students’ Suggestions</a:t>
            </a:r>
            <a:endParaRPr lang="en-US" dirty="0"/>
          </a:p>
        </p:txBody>
      </p:sp>
      <p:sp>
        <p:nvSpPr>
          <p:cNvPr id="3" name="Content Placeholder 2"/>
          <p:cNvSpPr>
            <a:spLocks noGrp="1"/>
          </p:cNvSpPr>
          <p:nvPr>
            <p:ph sz="quarter" idx="1"/>
          </p:nvPr>
        </p:nvSpPr>
        <p:spPr>
          <a:xfrm>
            <a:off x="457200" y="1268760"/>
            <a:ext cx="8229600" cy="4888200"/>
          </a:xfrm>
        </p:spPr>
        <p:txBody>
          <a:bodyPr/>
          <a:lstStyle/>
          <a:p>
            <a:r>
              <a:rPr lang="fr-CA" sz="3200" dirty="0">
                <a:solidFill>
                  <a:srgbClr val="002060"/>
                </a:solidFill>
              </a:rPr>
              <a:t>Install more </a:t>
            </a:r>
            <a:r>
              <a:rPr lang="en-US" sz="3200" dirty="0">
                <a:solidFill>
                  <a:srgbClr val="002060"/>
                </a:solidFill>
              </a:rPr>
              <a:t>wall </a:t>
            </a:r>
            <a:r>
              <a:rPr lang="fr-CA" sz="3200" dirty="0">
                <a:solidFill>
                  <a:srgbClr val="002060"/>
                </a:solidFill>
              </a:rPr>
              <a:t>plugs in the </a:t>
            </a:r>
            <a:r>
              <a:rPr lang="en-US" sz="3200" dirty="0">
                <a:solidFill>
                  <a:srgbClr val="002060"/>
                </a:solidFill>
              </a:rPr>
              <a:t>classrooms</a:t>
            </a:r>
            <a:r>
              <a:rPr lang="fr-CA" sz="3200" dirty="0">
                <a:solidFill>
                  <a:srgbClr val="002060"/>
                </a:solidFill>
              </a:rPr>
              <a:t> and </a:t>
            </a:r>
            <a:r>
              <a:rPr lang="en-US" sz="3200" dirty="0">
                <a:solidFill>
                  <a:srgbClr val="002060"/>
                </a:solidFill>
              </a:rPr>
              <a:t>throughout</a:t>
            </a:r>
            <a:r>
              <a:rPr lang="fr-CA" sz="3200" dirty="0">
                <a:solidFill>
                  <a:srgbClr val="002060"/>
                </a:solidFill>
              </a:rPr>
              <a:t> the Cegep </a:t>
            </a:r>
          </a:p>
          <a:p>
            <a:r>
              <a:rPr lang="en-US" sz="3200" dirty="0">
                <a:solidFill>
                  <a:srgbClr val="002060"/>
                </a:solidFill>
              </a:rPr>
              <a:t>Make </a:t>
            </a:r>
            <a:r>
              <a:rPr lang="fr-CA" sz="3200" dirty="0">
                <a:solidFill>
                  <a:srgbClr val="002060"/>
                </a:solidFill>
              </a:rPr>
              <a:t>software more </a:t>
            </a:r>
            <a:r>
              <a:rPr lang="en-US" sz="3200" dirty="0">
                <a:solidFill>
                  <a:srgbClr val="002060"/>
                </a:solidFill>
              </a:rPr>
              <a:t>accessible</a:t>
            </a:r>
            <a:r>
              <a:rPr lang="fr-CA" sz="3200" dirty="0">
                <a:solidFill>
                  <a:srgbClr val="002060"/>
                </a:solidFill>
              </a:rPr>
              <a:t> to students</a:t>
            </a:r>
          </a:p>
          <a:p>
            <a:r>
              <a:rPr lang="fr-CA" sz="3200" dirty="0">
                <a:solidFill>
                  <a:srgbClr val="002060"/>
                </a:solidFill>
              </a:rPr>
              <a:t>Never </a:t>
            </a:r>
            <a:r>
              <a:rPr lang="en-US" sz="3200" dirty="0">
                <a:solidFill>
                  <a:srgbClr val="002060"/>
                </a:solidFill>
              </a:rPr>
              <a:t>forget that technology does</a:t>
            </a:r>
            <a:r>
              <a:rPr lang="fr-CA" sz="3200" dirty="0">
                <a:solidFill>
                  <a:srgbClr val="002060"/>
                </a:solidFill>
              </a:rPr>
              <a:t> not replace the </a:t>
            </a:r>
            <a:r>
              <a:rPr lang="en-US" sz="3200" dirty="0">
                <a:solidFill>
                  <a:srgbClr val="002060"/>
                </a:solidFill>
              </a:rPr>
              <a:t>teacher</a:t>
            </a:r>
          </a:p>
          <a:p>
            <a:r>
              <a:rPr lang="en-US" sz="3200" dirty="0">
                <a:solidFill>
                  <a:srgbClr val="002060"/>
                </a:solidFill>
              </a:rPr>
              <a:t>Make sure the teacher is proficient with technology before using it in </a:t>
            </a:r>
            <a:r>
              <a:rPr lang="fr-CA" sz="3200" dirty="0">
                <a:solidFill>
                  <a:srgbClr val="002060"/>
                </a:solidFill>
              </a:rPr>
              <a:t>class </a:t>
            </a:r>
          </a:p>
          <a:p>
            <a:r>
              <a:rPr lang="en-US" sz="3200" dirty="0">
                <a:solidFill>
                  <a:srgbClr val="002060"/>
                </a:solidFill>
              </a:rPr>
              <a:t>Avoid reading </a:t>
            </a:r>
            <a:r>
              <a:rPr lang="fr-CA" sz="3200" dirty="0">
                <a:solidFill>
                  <a:srgbClr val="002060"/>
                </a:solidFill>
              </a:rPr>
              <a:t>the PowerPoint slides</a:t>
            </a:r>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18</a:t>
            </a:fld>
            <a:endParaRPr lang="fr-FR" altLang="fr-FR" dirty="0"/>
          </a:p>
        </p:txBody>
      </p:sp>
    </p:spTree>
    <p:extLst>
      <p:ext uri="{BB962C8B-B14F-4D97-AF65-F5344CB8AC3E}">
        <p14:creationId xmlns:p14="http://schemas.microsoft.com/office/powerpoint/2010/main" val="3261230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0033CC"/>
                </a:solidFill>
                <a:effectLst/>
              </a:rPr>
              <a:t>Phase Two: Teacher Perspective</a:t>
            </a:r>
          </a:p>
        </p:txBody>
      </p:sp>
      <p:sp>
        <p:nvSpPr>
          <p:cNvPr id="4" name="Slide Number Placeholder 3"/>
          <p:cNvSpPr>
            <a:spLocks noGrp="1"/>
          </p:cNvSpPr>
          <p:nvPr>
            <p:ph type="sldNum" sz="quarter" idx="4294967295"/>
          </p:nvPr>
        </p:nvSpPr>
        <p:spPr>
          <a:xfrm>
            <a:off x="8629650" y="6353175"/>
            <a:ext cx="514350" cy="385763"/>
          </a:xfrm>
        </p:spPr>
        <p:txBody>
          <a:bodyPr/>
          <a:lstStyle/>
          <a:p>
            <a:pPr>
              <a:defRPr/>
            </a:pPr>
            <a:fld id="{A6281582-CF13-4328-AE52-164E8406DB8F}" type="slidenum">
              <a:rPr lang="fr-FR" altLang="fr-FR" smtClean="0"/>
              <a:pPr>
                <a:defRPr/>
              </a:pPr>
              <a:t>19</a:t>
            </a:fld>
            <a:endParaRPr lang="fr-FR" altLang="fr-FR" dirty="0"/>
          </a:p>
        </p:txBody>
      </p:sp>
    </p:spTree>
    <p:extLst>
      <p:ext uri="{BB962C8B-B14F-4D97-AF65-F5344CB8AC3E}">
        <p14:creationId xmlns:p14="http://schemas.microsoft.com/office/powerpoint/2010/main" val="4122096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itle 1"/>
          <p:cNvSpPr txBox="1">
            <a:spLocks/>
          </p:cNvSpPr>
          <p:nvPr/>
        </p:nvSpPr>
        <p:spPr bwMode="auto">
          <a:xfrm>
            <a:off x="468313" y="260350"/>
            <a:ext cx="81613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622300" indent="-347663">
              <a:spcBef>
                <a:spcPts val="500"/>
              </a:spcBef>
              <a:buClr>
                <a:srgbClr val="0033CC"/>
              </a:buClr>
              <a:buSzPct val="110000"/>
              <a:buFont typeface="Arial" charset="0"/>
              <a:buChar char="•"/>
              <a:defRPr sz="3400">
                <a:solidFill>
                  <a:srgbClr val="072C62"/>
                </a:solidFill>
                <a:latin typeface="Arial" charset="0"/>
                <a:cs typeface="Arial" charset="0"/>
              </a:defRPr>
            </a:lvl2pPr>
            <a:lvl3pPr marL="901700" indent="-307975">
              <a:spcBef>
                <a:spcPts val="500"/>
              </a:spcBef>
              <a:buClr>
                <a:srgbClr val="0033CC"/>
              </a:buClr>
              <a:buSzPct val="110000"/>
              <a:buFont typeface="Arial" charset="0"/>
              <a:buChar char="•"/>
              <a:defRPr sz="3200">
                <a:solidFill>
                  <a:srgbClr val="072C62"/>
                </a:solidFill>
                <a:latin typeface="Arial" charset="0"/>
                <a:cs typeface="Arial" charset="0"/>
              </a:defRPr>
            </a:lvl3pPr>
            <a:lvl4pPr marL="1166813" indent="-298450">
              <a:spcBef>
                <a:spcPts val="400"/>
              </a:spcBef>
              <a:buClr>
                <a:srgbClr val="0033CC"/>
              </a:buClr>
              <a:buSzPct val="110000"/>
              <a:buFont typeface="Arial" charset="0"/>
              <a:buChar char="•"/>
              <a:defRPr sz="3000">
                <a:solidFill>
                  <a:srgbClr val="072C62"/>
                </a:solidFill>
                <a:latin typeface="Arial" charset="0"/>
                <a:cs typeface="Arial" charset="0"/>
              </a:defRPr>
            </a:lvl4pPr>
            <a:lvl5pPr marL="1431925" indent="-288925">
              <a:spcBef>
                <a:spcPts val="300"/>
              </a:spcBef>
              <a:buClr>
                <a:srgbClr val="0033CC"/>
              </a:buClr>
              <a:buSzPct val="110000"/>
              <a:buFont typeface="Arial" charset="0"/>
              <a:buChar char="•"/>
              <a:defRPr sz="2800">
                <a:solidFill>
                  <a:srgbClr val="072C62"/>
                </a:solidFill>
                <a:latin typeface="Arial" charset="0"/>
                <a:cs typeface="Arial" charset="0"/>
              </a:defRPr>
            </a:lvl5pPr>
            <a:lvl6pPr marL="18891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3463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28035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2607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lgn="ctr">
              <a:spcBef>
                <a:spcPct val="0"/>
              </a:spcBef>
              <a:buClrTx/>
              <a:buSzTx/>
              <a:buFontTx/>
              <a:buNone/>
            </a:pPr>
            <a:r>
              <a:rPr lang="en-US" altLang="en-US" sz="4000" b="1" dirty="0">
                <a:solidFill>
                  <a:srgbClr val="0033CC"/>
                </a:solidFill>
              </a:rPr>
              <a:t>Phase Two: Research Overview </a:t>
            </a:r>
          </a:p>
        </p:txBody>
      </p:sp>
      <p:sp>
        <p:nvSpPr>
          <p:cNvPr id="8194" name="Content Placeholder 2"/>
          <p:cNvSpPr>
            <a:spLocks noGrp="1"/>
          </p:cNvSpPr>
          <p:nvPr>
            <p:ph idx="1"/>
          </p:nvPr>
        </p:nvSpPr>
        <p:spPr>
          <a:xfrm>
            <a:off x="468313" y="1197000"/>
            <a:ext cx="8161337" cy="5040312"/>
          </a:xfrm>
        </p:spPr>
        <p:txBody>
          <a:bodyPr/>
          <a:lstStyle/>
          <a:p>
            <a:pPr>
              <a:spcBef>
                <a:spcPts val="1600"/>
              </a:spcBef>
              <a:spcAft>
                <a:spcPts val="1600"/>
              </a:spcAft>
            </a:pPr>
            <a:r>
              <a:rPr lang="en-US" altLang="en-US" sz="3200" dirty="0">
                <a:solidFill>
                  <a:srgbClr val="002060"/>
                </a:solidFill>
                <a:latin typeface="Arial" charset="0"/>
                <a:cs typeface="Arial" charset="0"/>
              </a:rPr>
              <a:t>Selected 114 teachers nominated by students for excellent use of ICTs</a:t>
            </a:r>
          </a:p>
          <a:p>
            <a:pPr>
              <a:spcBef>
                <a:spcPts val="1600"/>
              </a:spcBef>
              <a:spcAft>
                <a:spcPts val="1600"/>
              </a:spcAft>
            </a:pPr>
            <a:r>
              <a:rPr lang="en-US" altLang="en-US" sz="3200" dirty="0">
                <a:solidFill>
                  <a:srgbClr val="002060"/>
                </a:solidFill>
                <a:latin typeface="Arial" charset="0"/>
                <a:cs typeface="Arial" charset="0"/>
              </a:rPr>
              <a:t>Semi-structured interviews</a:t>
            </a:r>
          </a:p>
          <a:p>
            <a:pPr>
              <a:spcBef>
                <a:spcPts val="1600"/>
              </a:spcBef>
              <a:spcAft>
                <a:spcPts val="1600"/>
              </a:spcAft>
            </a:pPr>
            <a:r>
              <a:rPr lang="en-US" altLang="en-US" sz="3200" dirty="0">
                <a:solidFill>
                  <a:srgbClr val="002060"/>
                </a:solidFill>
                <a:latin typeface="Arial" charset="0"/>
                <a:cs typeface="Arial" charset="0"/>
              </a:rPr>
              <a:t>Notes coded with a mean spot-check reliability of 86%</a:t>
            </a:r>
          </a:p>
          <a:p>
            <a:pPr>
              <a:spcBef>
                <a:spcPts val="1600"/>
              </a:spcBef>
              <a:spcAft>
                <a:spcPts val="1600"/>
              </a:spcAft>
            </a:pPr>
            <a:r>
              <a:rPr lang="en-US" altLang="en-US" sz="3200" dirty="0">
                <a:solidFill>
                  <a:srgbClr val="002060"/>
                </a:solidFill>
                <a:latin typeface="Arial" charset="0"/>
                <a:cs typeface="Arial" charset="0"/>
              </a:rPr>
              <a:t>Teacher data was compared to that of the students in phase three (slide 26)</a:t>
            </a:r>
          </a:p>
          <a:p>
            <a:pPr marL="0" indent="0">
              <a:spcBef>
                <a:spcPts val="1800"/>
              </a:spcBef>
              <a:spcAft>
                <a:spcPts val="1800"/>
              </a:spcAft>
              <a:buNone/>
            </a:pPr>
            <a:endParaRPr lang="en-US" altLang="en-US" sz="3200" dirty="0">
              <a:solidFill>
                <a:srgbClr val="002060"/>
              </a:solidFill>
              <a:latin typeface="Arial" charset="0"/>
              <a:cs typeface="Arial" charset="0"/>
            </a:endParaRPr>
          </a:p>
          <a:p>
            <a:pPr>
              <a:spcBef>
                <a:spcPts val="1800"/>
              </a:spcBef>
              <a:spcAft>
                <a:spcPts val="1800"/>
              </a:spcAft>
            </a:pPr>
            <a:endParaRPr lang="en-US" altLang="en-US" sz="3200" dirty="0">
              <a:solidFill>
                <a:srgbClr val="002060"/>
              </a:solidFill>
              <a:latin typeface="Arial" charset="0"/>
              <a:cs typeface="Arial" charset="0"/>
            </a:endParaRPr>
          </a:p>
          <a:p>
            <a:pPr>
              <a:spcBef>
                <a:spcPts val="1800"/>
              </a:spcBef>
              <a:spcAft>
                <a:spcPts val="1800"/>
              </a:spcAft>
            </a:pPr>
            <a:endParaRPr lang="en-US" altLang="en-US" sz="3200" dirty="0">
              <a:latin typeface="Arial" charset="0"/>
              <a:cs typeface="Arial" charset="0"/>
            </a:endParaRPr>
          </a:p>
        </p:txBody>
      </p:sp>
      <p:sp>
        <p:nvSpPr>
          <p:cNvPr id="3" name="TextBox 2"/>
          <p:cNvSpPr txBox="1"/>
          <p:nvPr/>
        </p:nvSpPr>
        <p:spPr>
          <a:xfrm>
            <a:off x="539552" y="6334780"/>
            <a:ext cx="7394973" cy="523220"/>
          </a:xfrm>
          <a:prstGeom prst="rect">
            <a:avLst/>
          </a:prstGeom>
          <a:noFill/>
        </p:spPr>
        <p:txBody>
          <a:bodyPr wrap="none" rtlCol="0">
            <a:spAutoFit/>
          </a:bodyPr>
          <a:lstStyle/>
          <a:p>
            <a:pPr lvl="0">
              <a:spcBef>
                <a:spcPts val="1600"/>
              </a:spcBef>
              <a:spcAft>
                <a:spcPts val="1600"/>
              </a:spcAft>
              <a:buClr>
                <a:srgbClr val="0033CC"/>
              </a:buClr>
              <a:buSzPct val="110000"/>
            </a:pPr>
            <a:r>
              <a:rPr lang="en-US" altLang="en-US" sz="2800" dirty="0">
                <a:solidFill>
                  <a:srgbClr val="002060"/>
                </a:solidFill>
                <a:latin typeface="Arial" charset="0"/>
              </a:rPr>
              <a:t>Link to coding manual: </a:t>
            </a:r>
            <a:r>
              <a:rPr lang="en-US" altLang="en-US" sz="2800" dirty="0">
                <a:solidFill>
                  <a:srgbClr val="002060"/>
                </a:solidFill>
                <a:latin typeface="Arial" charset="0"/>
                <a:hlinkClick r:id="rId3"/>
              </a:rPr>
              <a:t>http://bit.ly/2EZRGKW</a:t>
            </a:r>
            <a:endParaRPr lang="en-US" altLang="en-US" sz="2800" dirty="0">
              <a:solidFill>
                <a:srgbClr val="002060"/>
              </a:solidFill>
              <a:latin typeface="Arial" charset="0"/>
            </a:endParaRPr>
          </a:p>
        </p:txBody>
      </p:sp>
      <p:sp>
        <p:nvSpPr>
          <p:cNvPr id="8195"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D673780E-68CD-4E6F-995F-12F44123C802}" type="slidenum">
              <a:rPr lang="fr-CA" altLang="en-US" sz="1400">
                <a:solidFill>
                  <a:srgbClr val="0033CC"/>
                </a:solidFill>
              </a:rPr>
              <a:pPr>
                <a:spcBef>
                  <a:spcPct val="0"/>
                </a:spcBef>
                <a:buClrTx/>
                <a:buSzTx/>
                <a:buFontTx/>
                <a:buNone/>
              </a:pPr>
              <a:t>20</a:t>
            </a:fld>
            <a:endParaRPr lang="fr-CA" altLang="en-US" sz="1400" dirty="0">
              <a:solidFill>
                <a:srgbClr val="0033CC"/>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itle 1"/>
          <p:cNvSpPr txBox="1">
            <a:spLocks/>
          </p:cNvSpPr>
          <p:nvPr/>
        </p:nvSpPr>
        <p:spPr bwMode="auto">
          <a:xfrm>
            <a:off x="468313" y="260350"/>
            <a:ext cx="81613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622300" indent="-347663">
              <a:spcBef>
                <a:spcPts val="500"/>
              </a:spcBef>
              <a:buClr>
                <a:srgbClr val="0033CC"/>
              </a:buClr>
              <a:buSzPct val="110000"/>
              <a:buFont typeface="Arial" charset="0"/>
              <a:buChar char="•"/>
              <a:defRPr sz="3400">
                <a:solidFill>
                  <a:srgbClr val="072C62"/>
                </a:solidFill>
                <a:latin typeface="Arial" charset="0"/>
                <a:cs typeface="Arial" charset="0"/>
              </a:defRPr>
            </a:lvl2pPr>
            <a:lvl3pPr marL="901700" indent="-307975">
              <a:spcBef>
                <a:spcPts val="500"/>
              </a:spcBef>
              <a:buClr>
                <a:srgbClr val="0033CC"/>
              </a:buClr>
              <a:buSzPct val="110000"/>
              <a:buFont typeface="Arial" charset="0"/>
              <a:buChar char="•"/>
              <a:defRPr sz="3200">
                <a:solidFill>
                  <a:srgbClr val="072C62"/>
                </a:solidFill>
                <a:latin typeface="Arial" charset="0"/>
                <a:cs typeface="Arial" charset="0"/>
              </a:defRPr>
            </a:lvl3pPr>
            <a:lvl4pPr marL="1166813" indent="-298450">
              <a:spcBef>
                <a:spcPts val="400"/>
              </a:spcBef>
              <a:buClr>
                <a:srgbClr val="0033CC"/>
              </a:buClr>
              <a:buSzPct val="110000"/>
              <a:buFont typeface="Arial" charset="0"/>
              <a:buChar char="•"/>
              <a:defRPr sz="3000">
                <a:solidFill>
                  <a:srgbClr val="072C62"/>
                </a:solidFill>
                <a:latin typeface="Arial" charset="0"/>
                <a:cs typeface="Arial" charset="0"/>
              </a:defRPr>
            </a:lvl4pPr>
            <a:lvl5pPr marL="1431925" indent="-288925">
              <a:spcBef>
                <a:spcPts val="300"/>
              </a:spcBef>
              <a:buClr>
                <a:srgbClr val="0033CC"/>
              </a:buClr>
              <a:buSzPct val="110000"/>
              <a:buFont typeface="Arial" charset="0"/>
              <a:buChar char="•"/>
              <a:defRPr sz="2800">
                <a:solidFill>
                  <a:srgbClr val="072C62"/>
                </a:solidFill>
                <a:latin typeface="Arial" charset="0"/>
                <a:cs typeface="Arial" charset="0"/>
              </a:defRPr>
            </a:lvl5pPr>
            <a:lvl6pPr marL="18891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3463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28035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2607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lgn="ctr">
              <a:spcBef>
                <a:spcPct val="0"/>
              </a:spcBef>
              <a:buClrTx/>
              <a:buSzTx/>
              <a:buFontTx/>
              <a:buNone/>
            </a:pPr>
            <a:r>
              <a:rPr lang="en-US" altLang="en-US" sz="4000" b="1" dirty="0">
                <a:solidFill>
                  <a:srgbClr val="0033CC"/>
                </a:solidFill>
              </a:rPr>
              <a:t>Teacher Characteristics</a:t>
            </a:r>
          </a:p>
        </p:txBody>
      </p:sp>
      <p:sp>
        <p:nvSpPr>
          <p:cNvPr id="8194" name="Content Placeholder 2"/>
          <p:cNvSpPr>
            <a:spLocks noGrp="1"/>
          </p:cNvSpPr>
          <p:nvPr>
            <p:ph idx="1"/>
          </p:nvPr>
        </p:nvSpPr>
        <p:spPr>
          <a:xfrm>
            <a:off x="491332" y="1340768"/>
            <a:ext cx="8161337" cy="4824536"/>
          </a:xfrm>
        </p:spPr>
        <p:txBody>
          <a:bodyPr/>
          <a:lstStyle/>
          <a:p>
            <a:pPr lvl="0">
              <a:spcAft>
                <a:spcPts val="600"/>
              </a:spcAft>
            </a:pPr>
            <a:r>
              <a:rPr lang="en-US" dirty="0"/>
              <a:t>Language of Cegep:</a:t>
            </a:r>
          </a:p>
          <a:p>
            <a:pPr lvl="1">
              <a:spcBef>
                <a:spcPts val="600"/>
              </a:spcBef>
              <a:spcAft>
                <a:spcPts val="600"/>
              </a:spcAft>
            </a:pPr>
            <a:r>
              <a:rPr lang="en-US" dirty="0"/>
              <a:t>English (54%)</a:t>
            </a:r>
          </a:p>
          <a:p>
            <a:pPr lvl="1">
              <a:spcBef>
                <a:spcPts val="600"/>
              </a:spcBef>
              <a:spcAft>
                <a:spcPts val="600"/>
              </a:spcAft>
            </a:pPr>
            <a:r>
              <a:rPr lang="en-US" dirty="0"/>
              <a:t>French (46%)</a:t>
            </a:r>
          </a:p>
          <a:p>
            <a:pPr lvl="0">
              <a:spcAft>
                <a:spcPts val="600"/>
              </a:spcAft>
            </a:pPr>
            <a:r>
              <a:rPr lang="en-US" dirty="0"/>
              <a:t>Sex: Female (40%), Male (60%)</a:t>
            </a:r>
          </a:p>
          <a:p>
            <a:pPr lvl="0">
              <a:spcAft>
                <a:spcPts val="600"/>
              </a:spcAft>
            </a:pPr>
            <a:r>
              <a:rPr lang="en-US" dirty="0"/>
              <a:t>Program:</a:t>
            </a:r>
          </a:p>
          <a:p>
            <a:pPr lvl="1">
              <a:spcBef>
                <a:spcPts val="600"/>
              </a:spcBef>
              <a:spcAft>
                <a:spcPts val="600"/>
              </a:spcAft>
            </a:pPr>
            <a:r>
              <a:rPr lang="en-US" dirty="0"/>
              <a:t>Pre-university (60%)</a:t>
            </a:r>
          </a:p>
          <a:p>
            <a:pPr lvl="1">
              <a:spcBef>
                <a:spcPts val="600"/>
              </a:spcBef>
              <a:spcAft>
                <a:spcPts val="600"/>
              </a:spcAft>
            </a:pPr>
            <a:r>
              <a:rPr lang="en-US" dirty="0"/>
              <a:t>Technical (40%)</a:t>
            </a:r>
          </a:p>
          <a:p>
            <a:pPr marL="0" indent="0">
              <a:spcBef>
                <a:spcPts val="1800"/>
              </a:spcBef>
              <a:spcAft>
                <a:spcPts val="1800"/>
              </a:spcAft>
              <a:buNone/>
            </a:pPr>
            <a:endParaRPr lang="en-US" altLang="en-US" sz="3200" dirty="0">
              <a:latin typeface="Arial" charset="0"/>
              <a:cs typeface="Arial" charset="0"/>
            </a:endParaRPr>
          </a:p>
        </p:txBody>
      </p:sp>
      <p:sp>
        <p:nvSpPr>
          <p:cNvPr id="8195"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D673780E-68CD-4E6F-995F-12F44123C802}" type="slidenum">
              <a:rPr lang="fr-CA" altLang="en-US" sz="1400">
                <a:solidFill>
                  <a:srgbClr val="0033CC"/>
                </a:solidFill>
              </a:rPr>
              <a:pPr>
                <a:spcBef>
                  <a:spcPct val="0"/>
                </a:spcBef>
                <a:buClrTx/>
                <a:buSzTx/>
                <a:buFontTx/>
                <a:buNone/>
              </a:pPr>
              <a:t>21</a:t>
            </a:fld>
            <a:endParaRPr lang="fr-CA" altLang="en-US" sz="1400" dirty="0">
              <a:solidFill>
                <a:srgbClr val="0033CC"/>
              </a:solidFill>
            </a:endParaRPr>
          </a:p>
        </p:txBody>
      </p:sp>
    </p:spTree>
    <p:extLst>
      <p:ext uri="{BB962C8B-B14F-4D97-AF65-F5344CB8AC3E}">
        <p14:creationId xmlns:p14="http://schemas.microsoft.com/office/powerpoint/2010/main" val="291318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itle 1"/>
          <p:cNvSpPr txBox="1">
            <a:spLocks/>
          </p:cNvSpPr>
          <p:nvPr/>
        </p:nvSpPr>
        <p:spPr bwMode="auto">
          <a:xfrm>
            <a:off x="468313" y="260350"/>
            <a:ext cx="816133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622300" indent="-347663">
              <a:spcBef>
                <a:spcPts val="500"/>
              </a:spcBef>
              <a:buClr>
                <a:srgbClr val="0033CC"/>
              </a:buClr>
              <a:buSzPct val="110000"/>
              <a:buFont typeface="Arial" charset="0"/>
              <a:buChar char="•"/>
              <a:defRPr sz="3400">
                <a:solidFill>
                  <a:srgbClr val="072C62"/>
                </a:solidFill>
                <a:latin typeface="Arial" charset="0"/>
                <a:cs typeface="Arial" charset="0"/>
              </a:defRPr>
            </a:lvl2pPr>
            <a:lvl3pPr marL="901700" indent="-307975">
              <a:spcBef>
                <a:spcPts val="500"/>
              </a:spcBef>
              <a:buClr>
                <a:srgbClr val="0033CC"/>
              </a:buClr>
              <a:buSzPct val="110000"/>
              <a:buFont typeface="Arial" charset="0"/>
              <a:buChar char="•"/>
              <a:defRPr sz="3200">
                <a:solidFill>
                  <a:srgbClr val="072C62"/>
                </a:solidFill>
                <a:latin typeface="Arial" charset="0"/>
                <a:cs typeface="Arial" charset="0"/>
              </a:defRPr>
            </a:lvl3pPr>
            <a:lvl4pPr marL="1166813" indent="-298450">
              <a:spcBef>
                <a:spcPts val="400"/>
              </a:spcBef>
              <a:buClr>
                <a:srgbClr val="0033CC"/>
              </a:buClr>
              <a:buSzPct val="110000"/>
              <a:buFont typeface="Arial" charset="0"/>
              <a:buChar char="•"/>
              <a:defRPr sz="3000">
                <a:solidFill>
                  <a:srgbClr val="072C62"/>
                </a:solidFill>
                <a:latin typeface="Arial" charset="0"/>
                <a:cs typeface="Arial" charset="0"/>
              </a:defRPr>
            </a:lvl4pPr>
            <a:lvl5pPr marL="1431925" indent="-288925">
              <a:spcBef>
                <a:spcPts val="300"/>
              </a:spcBef>
              <a:buClr>
                <a:srgbClr val="0033CC"/>
              </a:buClr>
              <a:buSzPct val="110000"/>
              <a:buFont typeface="Arial" charset="0"/>
              <a:buChar char="•"/>
              <a:defRPr sz="2800">
                <a:solidFill>
                  <a:srgbClr val="072C62"/>
                </a:solidFill>
                <a:latin typeface="Arial" charset="0"/>
                <a:cs typeface="Arial" charset="0"/>
              </a:defRPr>
            </a:lvl5pPr>
            <a:lvl6pPr marL="18891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3463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28035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260725" indent="-288925"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lgn="ctr">
              <a:spcBef>
                <a:spcPct val="0"/>
              </a:spcBef>
              <a:buClrTx/>
              <a:buSzTx/>
              <a:buFontTx/>
              <a:buNone/>
            </a:pPr>
            <a:r>
              <a:rPr lang="en-US" altLang="en-US" sz="4000" b="1" dirty="0">
                <a:solidFill>
                  <a:srgbClr val="0033CC"/>
                </a:solidFill>
              </a:rPr>
              <a:t>Method</a:t>
            </a:r>
          </a:p>
        </p:txBody>
      </p:sp>
      <p:sp>
        <p:nvSpPr>
          <p:cNvPr id="8194" name="Content Placeholder 2"/>
          <p:cNvSpPr>
            <a:spLocks noGrp="1"/>
          </p:cNvSpPr>
          <p:nvPr>
            <p:ph idx="1"/>
          </p:nvPr>
        </p:nvSpPr>
        <p:spPr>
          <a:xfrm>
            <a:off x="468313" y="1017605"/>
            <a:ext cx="8161337" cy="5040312"/>
          </a:xfrm>
        </p:spPr>
        <p:txBody>
          <a:bodyPr/>
          <a:lstStyle/>
          <a:p>
            <a:pPr lvl="1">
              <a:spcBef>
                <a:spcPts val="400"/>
              </a:spcBef>
              <a:spcAft>
                <a:spcPts val="400"/>
              </a:spcAft>
            </a:pPr>
            <a:r>
              <a:rPr lang="en-US" sz="3600" dirty="0">
                <a:solidFill>
                  <a:srgbClr val="002060"/>
                </a:solidFill>
              </a:rPr>
              <a:t>Semi-structured interview</a:t>
            </a:r>
          </a:p>
          <a:p>
            <a:pPr lvl="2">
              <a:spcBef>
                <a:spcPts val="400"/>
              </a:spcBef>
              <a:spcAft>
                <a:spcPts val="400"/>
              </a:spcAft>
            </a:pPr>
            <a:r>
              <a:rPr lang="en-US" dirty="0">
                <a:solidFill>
                  <a:srgbClr val="002060"/>
                </a:solidFill>
              </a:rPr>
              <a:t>How do you use PowerPoint in your teaching?</a:t>
            </a:r>
          </a:p>
          <a:p>
            <a:pPr lvl="2">
              <a:spcBef>
                <a:spcPts val="300"/>
              </a:spcBef>
              <a:spcAft>
                <a:spcPts val="300"/>
              </a:spcAft>
            </a:pPr>
            <a:r>
              <a:rPr lang="en-US" dirty="0">
                <a:solidFill>
                  <a:srgbClr val="002060"/>
                </a:solidFill>
              </a:rPr>
              <a:t>What types of technology do you use to communicate with your students?</a:t>
            </a:r>
          </a:p>
          <a:p>
            <a:pPr lvl="2">
              <a:spcBef>
                <a:spcPts val="400"/>
              </a:spcBef>
              <a:spcAft>
                <a:spcPts val="400"/>
              </a:spcAft>
            </a:pPr>
            <a:r>
              <a:rPr lang="en-US" dirty="0">
                <a:solidFill>
                  <a:srgbClr val="002060"/>
                </a:solidFill>
              </a:rPr>
              <a:t>What changes, if any, do you make to your use of technology when you teach students with disabilities and/or students whose mother tongue is neither English nor French?</a:t>
            </a:r>
          </a:p>
          <a:p>
            <a:pPr lvl="1">
              <a:spcBef>
                <a:spcPts val="400"/>
              </a:spcBef>
              <a:spcAft>
                <a:spcPts val="400"/>
              </a:spcAft>
            </a:pPr>
            <a:r>
              <a:rPr lang="en-US" sz="3600" dirty="0">
                <a:solidFill>
                  <a:srgbClr val="002060"/>
                </a:solidFill>
              </a:rPr>
              <a:t>Checklist of technology used </a:t>
            </a:r>
          </a:p>
          <a:p>
            <a:pPr>
              <a:spcBef>
                <a:spcPts val="1800"/>
              </a:spcBef>
              <a:spcAft>
                <a:spcPts val="1800"/>
              </a:spcAft>
            </a:pPr>
            <a:endParaRPr lang="en-US" altLang="en-US" sz="3200" dirty="0">
              <a:latin typeface="Arial" charset="0"/>
              <a:cs typeface="Arial" charset="0"/>
            </a:endParaRPr>
          </a:p>
        </p:txBody>
      </p:sp>
      <p:sp>
        <p:nvSpPr>
          <p:cNvPr id="8195"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D673780E-68CD-4E6F-995F-12F44123C802}" type="slidenum">
              <a:rPr lang="fr-CA" altLang="en-US" sz="1400">
                <a:solidFill>
                  <a:srgbClr val="0033CC"/>
                </a:solidFill>
              </a:rPr>
              <a:pPr>
                <a:spcBef>
                  <a:spcPct val="0"/>
                </a:spcBef>
                <a:buClrTx/>
                <a:buSzTx/>
                <a:buFontTx/>
                <a:buNone/>
              </a:pPr>
              <a:t>22</a:t>
            </a:fld>
            <a:endParaRPr lang="fr-CA" altLang="en-US" sz="1400" dirty="0">
              <a:solidFill>
                <a:srgbClr val="0033CC"/>
              </a:solidFill>
            </a:endParaRPr>
          </a:p>
        </p:txBody>
      </p:sp>
    </p:spTree>
    <p:extLst>
      <p:ext uri="{BB962C8B-B14F-4D97-AF65-F5344CB8AC3E}">
        <p14:creationId xmlns:p14="http://schemas.microsoft.com/office/powerpoint/2010/main" val="2280229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476672"/>
            <a:ext cx="8229600" cy="684213"/>
          </a:xfrm>
        </p:spPr>
        <p:txBody>
          <a:bodyPr/>
          <a:lstStyle/>
          <a:p>
            <a:r>
              <a:rPr lang="en-US" altLang="en-US" sz="3800" dirty="0">
                <a:latin typeface="Arial" charset="0"/>
                <a:cs typeface="Arial" charset="0"/>
              </a:rPr>
              <a:t>How Teachers Learned to Use Technology</a:t>
            </a:r>
          </a:p>
        </p:txBody>
      </p:sp>
      <p:sp>
        <p:nvSpPr>
          <p:cNvPr id="2" name="Content Placeholder 1"/>
          <p:cNvSpPr>
            <a:spLocks noGrp="1"/>
          </p:cNvSpPr>
          <p:nvPr>
            <p:ph sz="quarter" idx="1"/>
          </p:nvPr>
        </p:nvSpPr>
        <p:spPr>
          <a:xfrm>
            <a:off x="179512" y="1484784"/>
            <a:ext cx="8784976" cy="4464496"/>
          </a:xfrm>
        </p:spPr>
        <p:txBody>
          <a:bodyPr/>
          <a:lstStyle/>
          <a:p>
            <a:pPr lvl="1">
              <a:spcBef>
                <a:spcPts val="1800"/>
              </a:spcBef>
              <a:buClr>
                <a:srgbClr val="002060"/>
              </a:buClr>
              <a:buFont typeface="Arial" panose="020B0604020202020204" pitchFamily="34" charset="0"/>
              <a:buChar char="•"/>
            </a:pPr>
            <a:r>
              <a:rPr lang="fr-CA" sz="3600" dirty="0">
                <a:solidFill>
                  <a:srgbClr val="002060"/>
                </a:solidFill>
                <a:sym typeface="Wingdings" panose="05000000000000000000" pitchFamily="2" charset="2"/>
              </a:rPr>
              <a:t>Most </a:t>
            </a:r>
            <a:r>
              <a:rPr lang="en-US" sz="3600" dirty="0">
                <a:solidFill>
                  <a:srgbClr val="002060"/>
                </a:solidFill>
                <a:sym typeface="Wingdings" panose="05000000000000000000" pitchFamily="2" charset="2"/>
              </a:rPr>
              <a:t>frequently mentioned</a:t>
            </a:r>
            <a:r>
              <a:rPr lang="fr-CA" sz="3600" dirty="0">
                <a:solidFill>
                  <a:srgbClr val="002060"/>
                </a:solidFill>
                <a:sym typeface="Wingdings" panose="05000000000000000000" pitchFamily="2" charset="2"/>
              </a:rPr>
              <a:t>:</a:t>
            </a:r>
          </a:p>
          <a:p>
            <a:pPr lvl="2">
              <a:spcBef>
                <a:spcPts val="1800"/>
              </a:spcBef>
              <a:buClr>
                <a:srgbClr val="002060"/>
              </a:buClr>
              <a:buFont typeface="Arial" panose="020B0604020202020204" pitchFamily="34" charset="0"/>
              <a:buChar char="•"/>
            </a:pPr>
            <a:r>
              <a:rPr lang="fr-CA" sz="3200" dirty="0">
                <a:solidFill>
                  <a:srgbClr val="002060"/>
                </a:solidFill>
                <a:sym typeface="Wingdings" panose="05000000000000000000" pitchFamily="2" charset="2"/>
              </a:rPr>
              <a:t>Learned on </a:t>
            </a:r>
            <a:r>
              <a:rPr lang="en-US" sz="3200" dirty="0">
                <a:solidFill>
                  <a:srgbClr val="002060"/>
                </a:solidFill>
                <a:sym typeface="Wingdings" panose="05000000000000000000" pitchFamily="2" charset="2"/>
              </a:rPr>
              <a:t>their own</a:t>
            </a:r>
          </a:p>
          <a:p>
            <a:pPr lvl="2">
              <a:spcBef>
                <a:spcPts val="1800"/>
              </a:spcBef>
              <a:buClr>
                <a:srgbClr val="002060"/>
              </a:buClr>
              <a:buFont typeface="Arial" panose="020B0604020202020204" pitchFamily="34" charset="0"/>
              <a:buChar char="•"/>
            </a:pPr>
            <a:r>
              <a:rPr lang="en-US" sz="3200" dirty="0">
                <a:solidFill>
                  <a:srgbClr val="002060"/>
                </a:solidFill>
                <a:sym typeface="Wingdings" panose="05000000000000000000" pitchFamily="2" charset="2"/>
              </a:rPr>
              <a:t>Previous experience with technology</a:t>
            </a:r>
          </a:p>
          <a:p>
            <a:pPr lvl="1">
              <a:spcBef>
                <a:spcPts val="1800"/>
              </a:spcBef>
              <a:buClr>
                <a:srgbClr val="002060"/>
              </a:buClr>
              <a:buFont typeface="Arial" panose="020B0604020202020204" pitchFamily="34" charset="0"/>
              <a:buChar char="•"/>
            </a:pPr>
            <a:r>
              <a:rPr lang="en-US" sz="3600" dirty="0">
                <a:solidFill>
                  <a:srgbClr val="002060"/>
                </a:solidFill>
                <a:sym typeface="Wingdings" panose="05000000000000000000" pitchFamily="2" charset="2"/>
              </a:rPr>
              <a:t>Referred to</a:t>
            </a:r>
            <a:r>
              <a:rPr lang="fr-CA" sz="3600" dirty="0">
                <a:solidFill>
                  <a:srgbClr val="002060"/>
                </a:solidFill>
                <a:sym typeface="Wingdings" panose="05000000000000000000" pitchFamily="2" charset="2"/>
              </a:rPr>
              <a:t> by few </a:t>
            </a:r>
            <a:r>
              <a:rPr lang="en-US" sz="3600" dirty="0">
                <a:solidFill>
                  <a:srgbClr val="002060"/>
                </a:solidFill>
                <a:sym typeface="Wingdings" panose="05000000000000000000" pitchFamily="2" charset="2"/>
              </a:rPr>
              <a:t>teachers:</a:t>
            </a:r>
          </a:p>
          <a:p>
            <a:pPr lvl="2">
              <a:spcBef>
                <a:spcPts val="1800"/>
              </a:spcBef>
              <a:buClr>
                <a:srgbClr val="002060"/>
              </a:buClr>
              <a:buFont typeface="Arial" panose="020B0604020202020204" pitchFamily="34" charset="0"/>
              <a:buChar char="•"/>
            </a:pPr>
            <a:r>
              <a:rPr lang="en-US" sz="3200" dirty="0">
                <a:solidFill>
                  <a:srgbClr val="002060"/>
                </a:solidFill>
                <a:sym typeface="Wingdings" panose="05000000000000000000" pitchFamily="2" charset="2"/>
              </a:rPr>
              <a:t>Help from colleagues, college support staff</a:t>
            </a:r>
          </a:p>
          <a:p>
            <a:pPr lvl="2">
              <a:spcBef>
                <a:spcPts val="1800"/>
              </a:spcBef>
              <a:buClr>
                <a:srgbClr val="002060"/>
              </a:buClr>
              <a:buFont typeface="Arial" panose="020B0604020202020204" pitchFamily="34" charset="0"/>
              <a:buChar char="•"/>
            </a:pPr>
            <a:r>
              <a:rPr lang="en-US" sz="3200" dirty="0">
                <a:solidFill>
                  <a:srgbClr val="002060"/>
                </a:solidFill>
                <a:sym typeface="Wingdings" panose="05000000000000000000" pitchFamily="2" charset="2"/>
              </a:rPr>
              <a:t>Workshops offered by the college</a:t>
            </a:r>
          </a:p>
          <a:p>
            <a:pPr lvl="1">
              <a:buClr>
                <a:srgbClr val="002060"/>
              </a:buClr>
              <a:buFont typeface="Arial" panose="020B0604020202020204" pitchFamily="34" charset="0"/>
              <a:buChar char="•"/>
            </a:pPr>
            <a:endParaRPr lang="en-US" dirty="0">
              <a:solidFill>
                <a:srgbClr val="002060"/>
              </a:solidFill>
              <a:sym typeface="Wingdings" panose="05000000000000000000" pitchFamily="2" charset="2"/>
            </a:endParaRPr>
          </a:p>
          <a:p>
            <a:pPr marL="274637" lvl="1" indent="0">
              <a:buClr>
                <a:srgbClr val="002060"/>
              </a:buClr>
              <a:buNone/>
            </a:pPr>
            <a:endParaRPr lang="en-US" dirty="0">
              <a:solidFill>
                <a:srgbClr val="002060"/>
              </a:solidFill>
              <a:sym typeface="Wingdings" panose="05000000000000000000" pitchFamily="2" charset="2"/>
            </a:endParaRPr>
          </a:p>
          <a:p>
            <a:pPr lvl="1">
              <a:buClr>
                <a:srgbClr val="002060"/>
              </a:buClr>
              <a:buFont typeface="Arial" panose="020B0604020202020204" pitchFamily="34" charset="0"/>
              <a:buChar char="•"/>
            </a:pPr>
            <a:endParaRPr lang="fr-CA" dirty="0">
              <a:solidFill>
                <a:srgbClr val="002060"/>
              </a:solidFill>
              <a:sym typeface="Wingdings" panose="05000000000000000000" pitchFamily="2" charset="2"/>
            </a:endParaRPr>
          </a:p>
          <a:p>
            <a:pPr lvl="1">
              <a:buClr>
                <a:srgbClr val="002060"/>
              </a:buClr>
              <a:buFont typeface="Arial" panose="020B0604020202020204" pitchFamily="34" charset="0"/>
              <a:buChar char="•"/>
            </a:pPr>
            <a:endParaRPr lang="fr-CA" dirty="0">
              <a:solidFill>
                <a:srgbClr val="002060"/>
              </a:solidFill>
              <a:sym typeface="Wingdings" panose="05000000000000000000" pitchFamily="2" charset="2"/>
            </a:endParaRPr>
          </a:p>
          <a:p>
            <a:pPr marL="274637" lvl="1" indent="0">
              <a:buClr>
                <a:srgbClr val="002060"/>
              </a:buClr>
              <a:buNone/>
            </a:pPr>
            <a:endParaRPr lang="fr-CA" dirty="0">
              <a:solidFill>
                <a:srgbClr val="002060"/>
              </a:solidFill>
              <a:sym typeface="Wingdings" panose="05000000000000000000" pitchFamily="2" charset="2"/>
            </a:endParaRPr>
          </a:p>
          <a:p>
            <a:pPr marL="274637" lvl="1" indent="0">
              <a:buClr>
                <a:srgbClr val="002060"/>
              </a:buClr>
              <a:buNone/>
            </a:pPr>
            <a:endParaRPr lang="en-US" dirty="0">
              <a:solidFill>
                <a:srgbClr val="002060"/>
              </a:solidFill>
              <a:sym typeface="Wingdings" panose="05000000000000000000" pitchFamily="2" charset="2"/>
            </a:endParaRPr>
          </a:p>
          <a:p>
            <a:pPr marL="274637" lvl="1" indent="0">
              <a:buNone/>
            </a:pPr>
            <a:endParaRPr lang="fr-CA" dirty="0">
              <a:sym typeface="Wingdings" panose="05000000000000000000" pitchFamily="2" charset="2"/>
            </a:endParaRPr>
          </a:p>
        </p:txBody>
      </p:sp>
      <p:sp>
        <p:nvSpPr>
          <p:cNvPr id="819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rgbClr val="0033CC"/>
              </a:buClr>
              <a:buSzPct val="110000"/>
              <a:buFont typeface="Arial" charset="0"/>
              <a:buChar char="•"/>
              <a:defRPr sz="3600">
                <a:solidFill>
                  <a:schemeClr val="tx1"/>
                </a:solidFill>
                <a:latin typeface="Arial" charset="0"/>
                <a:cs typeface="Arial" charset="0"/>
              </a:defRPr>
            </a:lvl1pPr>
            <a:lvl2pPr marL="742950" indent="-285750" eaLnBrk="0" hangingPunct="0">
              <a:spcBef>
                <a:spcPts val="500"/>
              </a:spcBef>
              <a:buClr>
                <a:srgbClr val="0033CC"/>
              </a:buClr>
              <a:buSzPct val="110000"/>
              <a:buFont typeface="Arial" charset="0"/>
              <a:buChar char="•"/>
              <a:defRPr sz="3400">
                <a:solidFill>
                  <a:schemeClr val="tx1"/>
                </a:solidFill>
                <a:latin typeface="Arial" charset="0"/>
                <a:cs typeface="Arial" charset="0"/>
              </a:defRPr>
            </a:lvl2pPr>
            <a:lvl3pPr marL="1143000" indent="-228600" eaLnBrk="0" hangingPunct="0">
              <a:spcBef>
                <a:spcPts val="500"/>
              </a:spcBef>
              <a:buClr>
                <a:srgbClr val="0033CC"/>
              </a:buClr>
              <a:buSzPct val="110000"/>
              <a:buFont typeface="Arial" charset="0"/>
              <a:buChar char="•"/>
              <a:defRPr sz="3200">
                <a:solidFill>
                  <a:schemeClr val="tx1"/>
                </a:solidFill>
                <a:latin typeface="Arial" charset="0"/>
                <a:cs typeface="Arial" charset="0"/>
              </a:defRPr>
            </a:lvl3pPr>
            <a:lvl4pPr marL="1600200" indent="-228600" eaLnBrk="0" hangingPunct="0">
              <a:spcBef>
                <a:spcPts val="400"/>
              </a:spcBef>
              <a:buClr>
                <a:srgbClr val="0033CC"/>
              </a:buClr>
              <a:buSzPct val="110000"/>
              <a:buFont typeface="Arial" charset="0"/>
              <a:buChar char="•"/>
              <a:defRPr sz="3000">
                <a:solidFill>
                  <a:schemeClr val="tx1"/>
                </a:solidFill>
                <a:latin typeface="Arial" charset="0"/>
                <a:cs typeface="Arial" charset="0"/>
              </a:defRPr>
            </a:lvl4pPr>
            <a:lvl5pPr marL="2057400" indent="-228600" eaLnBrk="0" hangingPunct="0">
              <a:spcBef>
                <a:spcPts val="300"/>
              </a:spcBef>
              <a:buClr>
                <a:srgbClr val="0033CC"/>
              </a:buClr>
              <a:buSzPct val="110000"/>
              <a:buFont typeface="Arial" charset="0"/>
              <a:buChar char="•"/>
              <a:defRPr sz="2800">
                <a:solidFill>
                  <a:schemeClr val="tx1"/>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9pPr>
          </a:lstStyle>
          <a:p>
            <a:pPr eaLnBrk="1" hangingPunct="1">
              <a:spcBef>
                <a:spcPct val="0"/>
              </a:spcBef>
              <a:buClrTx/>
              <a:buSzTx/>
              <a:buFontTx/>
              <a:buNone/>
            </a:pPr>
            <a:fld id="{9C3B1164-9C08-4B4A-81ED-E36D22917047}" type="slidenum">
              <a:rPr lang="fr-FR" altLang="fr-FR" sz="1400" smtClean="0">
                <a:solidFill>
                  <a:srgbClr val="0033CC"/>
                </a:solidFill>
              </a:rPr>
              <a:pPr eaLnBrk="1" hangingPunct="1">
                <a:spcBef>
                  <a:spcPct val="0"/>
                </a:spcBef>
                <a:buClrTx/>
                <a:buSzTx/>
                <a:buFontTx/>
                <a:buNone/>
              </a:pPr>
              <a:t>23</a:t>
            </a:fld>
            <a:endParaRPr lang="fr-FR" altLang="fr-FR" sz="1400">
              <a:solidFill>
                <a:srgbClr val="0033CC"/>
              </a:solidFill>
            </a:endParaRPr>
          </a:p>
        </p:txBody>
      </p:sp>
    </p:spTree>
    <p:extLst>
      <p:ext uri="{BB962C8B-B14F-4D97-AF65-F5344CB8AC3E}">
        <p14:creationId xmlns:p14="http://schemas.microsoft.com/office/powerpoint/2010/main" val="871998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476672"/>
            <a:ext cx="8229600" cy="684213"/>
          </a:xfrm>
        </p:spPr>
        <p:txBody>
          <a:bodyPr/>
          <a:lstStyle/>
          <a:p>
            <a:r>
              <a:rPr lang="en-US" altLang="en-US" sz="3800" dirty="0">
                <a:latin typeface="Arial" charset="0"/>
                <a:cs typeface="Arial" charset="0"/>
              </a:rPr>
              <a:t>Challenges Teachers faced using Technology</a:t>
            </a:r>
          </a:p>
        </p:txBody>
      </p:sp>
      <p:sp>
        <p:nvSpPr>
          <p:cNvPr id="2" name="Content Placeholder 1"/>
          <p:cNvSpPr>
            <a:spLocks noGrp="1"/>
          </p:cNvSpPr>
          <p:nvPr>
            <p:ph sz="quarter" idx="1"/>
          </p:nvPr>
        </p:nvSpPr>
        <p:spPr>
          <a:xfrm>
            <a:off x="-126268" y="1340768"/>
            <a:ext cx="9396536" cy="4888200"/>
          </a:xfrm>
        </p:spPr>
        <p:txBody>
          <a:bodyPr/>
          <a:lstStyle/>
          <a:p>
            <a:pPr lvl="1">
              <a:spcBef>
                <a:spcPts val="1200"/>
              </a:spcBef>
            </a:pPr>
            <a:r>
              <a:rPr lang="fr-CA" sz="3600" dirty="0">
                <a:solidFill>
                  <a:srgbClr val="002060"/>
                </a:solidFill>
                <a:sym typeface="Wingdings" panose="05000000000000000000" pitchFamily="2" charset="2"/>
              </a:rPr>
              <a:t>Technical </a:t>
            </a:r>
            <a:r>
              <a:rPr lang="fr-CA" sz="3600" dirty="0" err="1">
                <a:solidFill>
                  <a:srgbClr val="002060"/>
                </a:solidFill>
                <a:sym typeface="Wingdings" panose="05000000000000000000" pitchFamily="2" charset="2"/>
              </a:rPr>
              <a:t>problems</a:t>
            </a:r>
            <a:endParaRPr lang="fr-CA" sz="3600" dirty="0">
              <a:solidFill>
                <a:srgbClr val="002060"/>
              </a:solidFill>
              <a:sym typeface="Wingdings" panose="05000000000000000000" pitchFamily="2" charset="2"/>
            </a:endParaRPr>
          </a:p>
          <a:p>
            <a:pPr lvl="2">
              <a:spcBef>
                <a:spcPts val="1200"/>
              </a:spcBef>
            </a:pPr>
            <a:r>
              <a:rPr lang="fr-CA" sz="3150" dirty="0">
                <a:solidFill>
                  <a:srgbClr val="002060"/>
                </a:solidFill>
                <a:sym typeface="Wingdings" panose="05000000000000000000" pitchFamily="2" charset="2"/>
              </a:rPr>
              <a:t>Computers are slow</a:t>
            </a:r>
          </a:p>
          <a:p>
            <a:pPr lvl="2">
              <a:spcBef>
                <a:spcPts val="1200"/>
              </a:spcBef>
            </a:pPr>
            <a:r>
              <a:rPr lang="fr-CA" sz="3150" dirty="0">
                <a:solidFill>
                  <a:srgbClr val="002060"/>
                </a:solidFill>
                <a:sym typeface="Wingdings" panose="05000000000000000000" pitchFamily="2" charset="2"/>
              </a:rPr>
              <a:t>The </a:t>
            </a:r>
            <a:r>
              <a:rPr lang="fr-CA" sz="3150" dirty="0" err="1">
                <a:solidFill>
                  <a:srgbClr val="002060"/>
                </a:solidFill>
                <a:sym typeface="Wingdings" panose="05000000000000000000" pitchFamily="2" charset="2"/>
              </a:rPr>
              <a:t>projector</a:t>
            </a:r>
            <a:r>
              <a:rPr lang="fr-CA" sz="3150" dirty="0">
                <a:solidFill>
                  <a:srgbClr val="002060"/>
                </a:solidFill>
                <a:sym typeface="Wingdings" panose="05000000000000000000" pitchFamily="2" charset="2"/>
              </a:rPr>
              <a:t> and / or computer </a:t>
            </a:r>
            <a:r>
              <a:rPr lang="fr-CA" sz="3150" dirty="0" err="1">
                <a:solidFill>
                  <a:srgbClr val="002060"/>
                </a:solidFill>
                <a:sym typeface="Wingdings" panose="05000000000000000000" pitchFamily="2" charset="2"/>
              </a:rPr>
              <a:t>does</a:t>
            </a:r>
            <a:r>
              <a:rPr lang="fr-CA" sz="3150" dirty="0">
                <a:solidFill>
                  <a:srgbClr val="002060"/>
                </a:solidFill>
                <a:sym typeface="Wingdings" panose="05000000000000000000" pitchFamily="2" charset="2"/>
              </a:rPr>
              <a:t> not </a:t>
            </a:r>
            <a:r>
              <a:rPr lang="fr-CA" sz="3150" dirty="0" err="1">
                <a:solidFill>
                  <a:srgbClr val="002060"/>
                </a:solidFill>
                <a:sym typeface="Wingdings" panose="05000000000000000000" pitchFamily="2" charset="2"/>
              </a:rPr>
              <a:t>work</a:t>
            </a:r>
            <a:endParaRPr lang="fr-CA" sz="3150" dirty="0">
              <a:solidFill>
                <a:srgbClr val="002060"/>
              </a:solidFill>
              <a:sym typeface="Wingdings" panose="05000000000000000000" pitchFamily="2" charset="2"/>
            </a:endParaRPr>
          </a:p>
          <a:p>
            <a:pPr lvl="2">
              <a:spcBef>
                <a:spcPts val="1200"/>
              </a:spcBef>
            </a:pPr>
            <a:r>
              <a:rPr lang="fr-CA" sz="3150" dirty="0">
                <a:solidFill>
                  <a:srgbClr val="002060"/>
                </a:solidFill>
                <a:sym typeface="Wingdings" panose="05000000000000000000" pitchFamily="2" charset="2"/>
              </a:rPr>
              <a:t>The Smart </a:t>
            </a:r>
            <a:r>
              <a:rPr lang="fr-CA" sz="3150" dirty="0" err="1">
                <a:solidFill>
                  <a:srgbClr val="002060"/>
                </a:solidFill>
                <a:sym typeface="Wingdings" panose="05000000000000000000" pitchFamily="2" charset="2"/>
              </a:rPr>
              <a:t>Board</a:t>
            </a:r>
            <a:r>
              <a:rPr lang="fr-CA" sz="3150" dirty="0">
                <a:solidFill>
                  <a:srgbClr val="002060"/>
                </a:solidFill>
                <a:sym typeface="Wingdings" panose="05000000000000000000" pitchFamily="2" charset="2"/>
              </a:rPr>
              <a:t> </a:t>
            </a:r>
            <a:r>
              <a:rPr lang="fr-CA" sz="3150" dirty="0" err="1">
                <a:solidFill>
                  <a:srgbClr val="002060"/>
                </a:solidFill>
                <a:sym typeface="Wingdings" panose="05000000000000000000" pitchFamily="2" charset="2"/>
              </a:rPr>
              <a:t>does</a:t>
            </a:r>
            <a:r>
              <a:rPr lang="fr-CA" sz="3150" dirty="0">
                <a:solidFill>
                  <a:srgbClr val="002060"/>
                </a:solidFill>
                <a:sym typeface="Wingdings" panose="05000000000000000000" pitchFamily="2" charset="2"/>
              </a:rPr>
              <a:t> not </a:t>
            </a:r>
            <a:r>
              <a:rPr lang="fr-CA" sz="3150" dirty="0" err="1">
                <a:solidFill>
                  <a:srgbClr val="002060"/>
                </a:solidFill>
                <a:sym typeface="Wingdings" panose="05000000000000000000" pitchFamily="2" charset="2"/>
              </a:rPr>
              <a:t>work</a:t>
            </a:r>
            <a:r>
              <a:rPr lang="fr-CA" sz="3150" dirty="0">
                <a:solidFill>
                  <a:srgbClr val="002060"/>
                </a:solidFill>
                <a:sym typeface="Wingdings" panose="05000000000000000000" pitchFamily="2" charset="2"/>
              </a:rPr>
              <a:t> </a:t>
            </a:r>
            <a:r>
              <a:rPr lang="fr-CA" sz="3150" dirty="0" err="1">
                <a:solidFill>
                  <a:srgbClr val="002060"/>
                </a:solidFill>
                <a:sym typeface="Wingdings" panose="05000000000000000000" pitchFamily="2" charset="2"/>
              </a:rPr>
              <a:t>properly</a:t>
            </a:r>
            <a:endParaRPr lang="fr-CA" sz="3150" dirty="0">
              <a:solidFill>
                <a:srgbClr val="002060"/>
              </a:solidFill>
              <a:sym typeface="Wingdings" panose="05000000000000000000" pitchFamily="2" charset="2"/>
            </a:endParaRPr>
          </a:p>
          <a:p>
            <a:pPr lvl="2">
              <a:spcBef>
                <a:spcPts val="1200"/>
              </a:spcBef>
            </a:pPr>
            <a:r>
              <a:rPr lang="fr-CA" sz="3150" dirty="0">
                <a:solidFill>
                  <a:srgbClr val="002060"/>
                </a:solidFill>
                <a:sym typeface="Wingdings" panose="05000000000000000000" pitchFamily="2" charset="2"/>
              </a:rPr>
              <a:t>The course/</a:t>
            </a:r>
            <a:r>
              <a:rPr lang="fr-CA" sz="3150" dirty="0" err="1">
                <a:solidFill>
                  <a:srgbClr val="002060"/>
                </a:solidFill>
                <a:sym typeface="Wingdings" panose="05000000000000000000" pitchFamily="2" charset="2"/>
              </a:rPr>
              <a:t>learning</a:t>
            </a:r>
            <a:r>
              <a:rPr lang="fr-CA" sz="3150" dirty="0">
                <a:solidFill>
                  <a:srgbClr val="002060"/>
                </a:solidFill>
                <a:sym typeface="Wingdings" panose="05000000000000000000" pitchFamily="2" charset="2"/>
              </a:rPr>
              <a:t> management system crashes</a:t>
            </a:r>
          </a:p>
          <a:p>
            <a:pPr marL="593725" lvl="2" indent="0">
              <a:buNone/>
            </a:pPr>
            <a:r>
              <a:rPr lang="fr-CA" dirty="0">
                <a:sym typeface="Wingdings" panose="05000000000000000000" pitchFamily="2" charset="2"/>
              </a:rPr>
              <a:t> </a:t>
            </a:r>
            <a:endParaRPr lang="fr-CA" sz="600" dirty="0">
              <a:sym typeface="Wingdings" panose="05000000000000000000" pitchFamily="2" charset="2"/>
            </a:endParaRPr>
          </a:p>
        </p:txBody>
      </p:sp>
      <p:sp>
        <p:nvSpPr>
          <p:cNvPr id="819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rgbClr val="0033CC"/>
              </a:buClr>
              <a:buSzPct val="110000"/>
              <a:buFont typeface="Arial" charset="0"/>
              <a:buChar char="•"/>
              <a:defRPr sz="3600">
                <a:solidFill>
                  <a:schemeClr val="tx1"/>
                </a:solidFill>
                <a:latin typeface="Arial" charset="0"/>
                <a:cs typeface="Arial" charset="0"/>
              </a:defRPr>
            </a:lvl1pPr>
            <a:lvl2pPr marL="742950" indent="-285750" eaLnBrk="0" hangingPunct="0">
              <a:spcBef>
                <a:spcPts val="500"/>
              </a:spcBef>
              <a:buClr>
                <a:srgbClr val="0033CC"/>
              </a:buClr>
              <a:buSzPct val="110000"/>
              <a:buFont typeface="Arial" charset="0"/>
              <a:buChar char="•"/>
              <a:defRPr sz="3400">
                <a:solidFill>
                  <a:schemeClr val="tx1"/>
                </a:solidFill>
                <a:latin typeface="Arial" charset="0"/>
                <a:cs typeface="Arial" charset="0"/>
              </a:defRPr>
            </a:lvl2pPr>
            <a:lvl3pPr marL="1143000" indent="-228600" eaLnBrk="0" hangingPunct="0">
              <a:spcBef>
                <a:spcPts val="500"/>
              </a:spcBef>
              <a:buClr>
                <a:srgbClr val="0033CC"/>
              </a:buClr>
              <a:buSzPct val="110000"/>
              <a:buFont typeface="Arial" charset="0"/>
              <a:buChar char="•"/>
              <a:defRPr sz="3200">
                <a:solidFill>
                  <a:schemeClr val="tx1"/>
                </a:solidFill>
                <a:latin typeface="Arial" charset="0"/>
                <a:cs typeface="Arial" charset="0"/>
              </a:defRPr>
            </a:lvl3pPr>
            <a:lvl4pPr marL="1600200" indent="-228600" eaLnBrk="0" hangingPunct="0">
              <a:spcBef>
                <a:spcPts val="400"/>
              </a:spcBef>
              <a:buClr>
                <a:srgbClr val="0033CC"/>
              </a:buClr>
              <a:buSzPct val="110000"/>
              <a:buFont typeface="Arial" charset="0"/>
              <a:buChar char="•"/>
              <a:defRPr sz="3000">
                <a:solidFill>
                  <a:schemeClr val="tx1"/>
                </a:solidFill>
                <a:latin typeface="Arial" charset="0"/>
                <a:cs typeface="Arial" charset="0"/>
              </a:defRPr>
            </a:lvl4pPr>
            <a:lvl5pPr marL="2057400" indent="-228600" eaLnBrk="0" hangingPunct="0">
              <a:spcBef>
                <a:spcPts val="300"/>
              </a:spcBef>
              <a:buClr>
                <a:srgbClr val="0033CC"/>
              </a:buClr>
              <a:buSzPct val="110000"/>
              <a:buFont typeface="Arial" charset="0"/>
              <a:buChar char="•"/>
              <a:defRPr sz="2800">
                <a:solidFill>
                  <a:schemeClr val="tx1"/>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9pPr>
          </a:lstStyle>
          <a:p>
            <a:pPr eaLnBrk="1" hangingPunct="1">
              <a:spcBef>
                <a:spcPct val="0"/>
              </a:spcBef>
              <a:buClrTx/>
              <a:buSzTx/>
              <a:buFontTx/>
              <a:buNone/>
            </a:pPr>
            <a:fld id="{9C3B1164-9C08-4B4A-81ED-E36D22917047}" type="slidenum">
              <a:rPr lang="fr-FR" altLang="fr-FR" sz="1400" smtClean="0">
                <a:solidFill>
                  <a:srgbClr val="0033CC"/>
                </a:solidFill>
              </a:rPr>
              <a:pPr eaLnBrk="1" hangingPunct="1">
                <a:spcBef>
                  <a:spcPct val="0"/>
                </a:spcBef>
                <a:buClrTx/>
                <a:buSzTx/>
                <a:buFontTx/>
                <a:buNone/>
              </a:pPr>
              <a:t>24</a:t>
            </a:fld>
            <a:endParaRPr lang="fr-FR" altLang="fr-FR" sz="1400">
              <a:solidFill>
                <a:srgbClr val="0033CC"/>
              </a:solidFill>
            </a:endParaRPr>
          </a:p>
        </p:txBody>
      </p:sp>
    </p:spTree>
    <p:extLst>
      <p:ext uri="{BB962C8B-B14F-4D97-AF65-F5344CB8AC3E}">
        <p14:creationId xmlns:p14="http://schemas.microsoft.com/office/powerpoint/2010/main" val="1774148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684213"/>
          </a:xfrm>
        </p:spPr>
        <p:txBody>
          <a:bodyPr/>
          <a:lstStyle/>
          <a:p>
            <a:r>
              <a:rPr lang="en-US" altLang="en-US" sz="3800" dirty="0">
                <a:latin typeface="Arial" charset="0"/>
                <a:cs typeface="Arial" charset="0"/>
              </a:rPr>
              <a:t>Challenges Teachers faced using Technology</a:t>
            </a:r>
            <a:endParaRPr lang="en-US" sz="3800" dirty="0"/>
          </a:p>
        </p:txBody>
      </p:sp>
      <p:sp>
        <p:nvSpPr>
          <p:cNvPr id="3" name="Content Placeholder 2"/>
          <p:cNvSpPr>
            <a:spLocks noGrp="1"/>
          </p:cNvSpPr>
          <p:nvPr>
            <p:ph sz="quarter" idx="1"/>
          </p:nvPr>
        </p:nvSpPr>
        <p:spPr>
          <a:xfrm>
            <a:off x="35496" y="1268760"/>
            <a:ext cx="9001000" cy="4888200"/>
          </a:xfrm>
        </p:spPr>
        <p:txBody>
          <a:bodyPr/>
          <a:lstStyle/>
          <a:p>
            <a:pPr lvl="1"/>
            <a:r>
              <a:rPr lang="en-CA" sz="3600" dirty="0">
                <a:solidFill>
                  <a:srgbClr val="002060"/>
                </a:solidFill>
                <a:sym typeface="Wingdings" panose="05000000000000000000" pitchFamily="2" charset="2"/>
              </a:rPr>
              <a:t>Institutional problems</a:t>
            </a:r>
          </a:p>
          <a:p>
            <a:pPr lvl="2"/>
            <a:r>
              <a:rPr lang="en-CA" sz="3200" dirty="0">
                <a:solidFill>
                  <a:srgbClr val="002060"/>
                </a:solidFill>
                <a:sym typeface="Wingdings" panose="05000000000000000000" pitchFamily="2" charset="2"/>
              </a:rPr>
              <a:t>Student and teacher logins do not work</a:t>
            </a:r>
          </a:p>
          <a:p>
            <a:pPr lvl="2"/>
            <a:r>
              <a:rPr lang="en-CA" sz="3200" dirty="0">
                <a:solidFill>
                  <a:srgbClr val="002060"/>
                </a:solidFill>
                <a:sym typeface="Wingdings" panose="05000000000000000000" pitchFamily="2" charset="2"/>
              </a:rPr>
              <a:t>Glitches in software after updates by the college</a:t>
            </a:r>
          </a:p>
          <a:p>
            <a:pPr lvl="2"/>
            <a:r>
              <a:rPr lang="en-CA" sz="3200" dirty="0">
                <a:solidFill>
                  <a:srgbClr val="002060"/>
                </a:solidFill>
                <a:sym typeface="Wingdings" panose="05000000000000000000" pitchFamily="2" charset="2"/>
              </a:rPr>
              <a:t>Poor </a:t>
            </a:r>
            <a:r>
              <a:rPr lang="en-CA" sz="3200" dirty="0" err="1">
                <a:solidFill>
                  <a:srgbClr val="002060"/>
                </a:solidFill>
                <a:sym typeface="Wingdings" panose="05000000000000000000" pitchFamily="2" charset="2"/>
              </a:rPr>
              <a:t>WiFi</a:t>
            </a:r>
            <a:r>
              <a:rPr lang="en-CA" sz="3200" dirty="0">
                <a:solidFill>
                  <a:srgbClr val="002060"/>
                </a:solidFill>
                <a:sym typeface="Wingdings" panose="05000000000000000000" pitchFamily="2" charset="2"/>
              </a:rPr>
              <a:t> signal in college</a:t>
            </a:r>
          </a:p>
          <a:p>
            <a:pPr lvl="2"/>
            <a:r>
              <a:rPr lang="en-CA" sz="3200" dirty="0">
                <a:solidFill>
                  <a:srgbClr val="002060"/>
                </a:solidFill>
                <a:sym typeface="Wingdings" panose="05000000000000000000" pitchFamily="2" charset="2"/>
              </a:rPr>
              <a:t>Problems with compatibility of software versions</a:t>
            </a:r>
          </a:p>
          <a:p>
            <a:pPr lvl="2"/>
            <a:r>
              <a:rPr lang="en-CA" sz="3200" dirty="0">
                <a:solidFill>
                  <a:srgbClr val="002060"/>
                </a:solidFill>
                <a:sym typeface="Wingdings" panose="05000000000000000000" pitchFamily="2" charset="2"/>
              </a:rPr>
              <a:t>The college not renewing the licenses for software</a:t>
            </a:r>
          </a:p>
          <a:p>
            <a:pPr lvl="2"/>
            <a:endParaRPr lang="en-CA" sz="3200" dirty="0">
              <a:sym typeface="Wingdings" panose="05000000000000000000" pitchFamily="2" charset="2"/>
            </a:endParaRPr>
          </a:p>
          <a:p>
            <a:pPr lvl="2"/>
            <a:endParaRPr lang="en-CA" sz="3200" dirty="0">
              <a:sym typeface="Wingdings" panose="05000000000000000000" pitchFamily="2" charset="2"/>
            </a:endParaRPr>
          </a:p>
          <a:p>
            <a:pPr lvl="2"/>
            <a:endParaRPr lang="fr-CA" dirty="0">
              <a:sym typeface="Wingdings" panose="05000000000000000000" pitchFamily="2" charset="2"/>
            </a:endParaRPr>
          </a:p>
          <a:p>
            <a:pPr marL="593725" lvl="2" indent="0">
              <a:buNone/>
            </a:pPr>
            <a:endParaRPr lang="fr-CA" sz="600" dirty="0">
              <a:sym typeface="Wingdings" panose="05000000000000000000" pitchFamily="2" charset="2"/>
            </a:endParaRPr>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25</a:t>
            </a:fld>
            <a:endParaRPr lang="fr-FR" altLang="fr-FR" dirty="0"/>
          </a:p>
        </p:txBody>
      </p:sp>
    </p:spTree>
    <p:extLst>
      <p:ext uri="{BB962C8B-B14F-4D97-AF65-F5344CB8AC3E}">
        <p14:creationId xmlns:p14="http://schemas.microsoft.com/office/powerpoint/2010/main" val="786941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8229600" cy="684213"/>
          </a:xfrm>
        </p:spPr>
        <p:txBody>
          <a:bodyPr/>
          <a:lstStyle/>
          <a:p>
            <a:r>
              <a:rPr lang="en-US" altLang="en-US" sz="3800" dirty="0">
                <a:latin typeface="Arial" charset="0"/>
                <a:cs typeface="Arial" charset="0"/>
              </a:rPr>
              <a:t>Challenges Teachers faced using Technology</a:t>
            </a:r>
            <a:endParaRPr lang="en-US" sz="3800" dirty="0"/>
          </a:p>
        </p:txBody>
      </p:sp>
      <p:sp>
        <p:nvSpPr>
          <p:cNvPr id="3" name="Content Placeholder 2"/>
          <p:cNvSpPr>
            <a:spLocks noGrp="1"/>
          </p:cNvSpPr>
          <p:nvPr>
            <p:ph sz="quarter" idx="1"/>
          </p:nvPr>
        </p:nvSpPr>
        <p:spPr>
          <a:xfrm>
            <a:off x="89756" y="1268760"/>
            <a:ext cx="8964488" cy="4888200"/>
          </a:xfrm>
        </p:spPr>
        <p:txBody>
          <a:bodyPr/>
          <a:lstStyle/>
          <a:p>
            <a:pPr lvl="1">
              <a:spcBef>
                <a:spcPts val="1800"/>
              </a:spcBef>
            </a:pPr>
            <a:r>
              <a:rPr lang="en-CA" sz="3600" dirty="0">
                <a:solidFill>
                  <a:srgbClr val="002060"/>
                </a:solidFill>
              </a:rPr>
              <a:t>Student related issues</a:t>
            </a:r>
          </a:p>
          <a:p>
            <a:pPr lvl="2">
              <a:spcBef>
                <a:spcPts val="1800"/>
              </a:spcBef>
            </a:pPr>
            <a:r>
              <a:rPr lang="en-US" sz="3200" dirty="0">
                <a:solidFill>
                  <a:srgbClr val="002060"/>
                </a:solidFill>
                <a:sym typeface="Wingdings" panose="05000000000000000000" pitchFamily="2" charset="2"/>
              </a:rPr>
              <a:t>Different levels of knowledge</a:t>
            </a:r>
          </a:p>
          <a:p>
            <a:pPr lvl="2">
              <a:spcBef>
                <a:spcPts val="1800"/>
              </a:spcBef>
            </a:pPr>
            <a:r>
              <a:rPr lang="en-US" sz="3200" dirty="0">
                <a:solidFill>
                  <a:srgbClr val="002060"/>
                </a:solidFill>
                <a:sym typeface="Wingdings" panose="05000000000000000000" pitchFamily="2" charset="2"/>
              </a:rPr>
              <a:t>Inappropriate use of personal technology </a:t>
            </a:r>
            <a:r>
              <a:rPr lang="fr-CA" sz="3200" dirty="0">
                <a:solidFill>
                  <a:srgbClr val="002060"/>
                </a:solidFill>
                <a:sym typeface="Wingdings" panose="05000000000000000000" pitchFamily="2" charset="2"/>
              </a:rPr>
              <a:t>in class</a:t>
            </a:r>
          </a:p>
          <a:p>
            <a:pPr lvl="2">
              <a:spcBef>
                <a:spcPts val="1800"/>
              </a:spcBef>
            </a:pPr>
            <a:r>
              <a:rPr lang="fr-CA" sz="3200" dirty="0">
                <a:solidFill>
                  <a:srgbClr val="002060"/>
                </a:solidFill>
                <a:sym typeface="Wingdings" panose="05000000000000000000" pitchFamily="2" charset="2"/>
              </a:rPr>
              <a:t>Students’ </a:t>
            </a:r>
            <a:r>
              <a:rPr lang="en-US" sz="3200" dirty="0">
                <a:solidFill>
                  <a:srgbClr val="002060"/>
                </a:solidFill>
                <a:sym typeface="Wingdings" panose="05000000000000000000" pitchFamily="2" charset="2"/>
              </a:rPr>
              <a:t>overestimation of their knowledge </a:t>
            </a:r>
            <a:r>
              <a:rPr lang="fr-CA" sz="3200" dirty="0">
                <a:solidFill>
                  <a:srgbClr val="002060"/>
                </a:solidFill>
                <a:sym typeface="Wingdings" panose="05000000000000000000" pitchFamily="2" charset="2"/>
              </a:rPr>
              <a:t>of how to use computers and software</a:t>
            </a:r>
          </a:p>
          <a:p>
            <a:pPr lvl="2"/>
            <a:endParaRPr lang="fr-CA" sz="3200" dirty="0">
              <a:sym typeface="Wingdings" panose="05000000000000000000" pitchFamily="2" charset="2"/>
            </a:endParaRPr>
          </a:p>
          <a:p>
            <a:pPr marL="0" indent="0">
              <a:buNone/>
            </a:pPr>
            <a:endParaRPr lang="en-US" dirty="0"/>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26</a:t>
            </a:fld>
            <a:endParaRPr lang="fr-FR" altLang="fr-FR" dirty="0"/>
          </a:p>
        </p:txBody>
      </p:sp>
    </p:spTree>
    <p:extLst>
      <p:ext uri="{BB962C8B-B14F-4D97-AF65-F5344CB8AC3E}">
        <p14:creationId xmlns:p14="http://schemas.microsoft.com/office/powerpoint/2010/main" val="30611224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67544" y="332656"/>
            <a:ext cx="8229600" cy="684213"/>
          </a:xfrm>
        </p:spPr>
        <p:txBody>
          <a:bodyPr/>
          <a:lstStyle/>
          <a:p>
            <a:r>
              <a:rPr lang="en-US" altLang="en-US" sz="4000" dirty="0">
                <a:latin typeface="Arial" charset="0"/>
                <a:cs typeface="Arial" charset="0"/>
              </a:rPr>
              <a:t>Teachers’ Wish List </a:t>
            </a:r>
          </a:p>
        </p:txBody>
      </p:sp>
      <p:sp>
        <p:nvSpPr>
          <p:cNvPr id="2" name="Content Placeholder 1"/>
          <p:cNvSpPr>
            <a:spLocks noGrp="1"/>
          </p:cNvSpPr>
          <p:nvPr>
            <p:ph sz="quarter" idx="1"/>
          </p:nvPr>
        </p:nvSpPr>
        <p:spPr>
          <a:xfrm>
            <a:off x="457200" y="1196752"/>
            <a:ext cx="8229600" cy="4888200"/>
          </a:xfrm>
        </p:spPr>
        <p:txBody>
          <a:bodyPr/>
          <a:lstStyle/>
          <a:p>
            <a:pPr lvl="1">
              <a:spcBef>
                <a:spcPts val="1200"/>
              </a:spcBef>
            </a:pPr>
            <a:r>
              <a:rPr lang="en-US" dirty="0">
                <a:solidFill>
                  <a:srgbClr val="002060"/>
                </a:solidFill>
                <a:sym typeface="Wingdings" panose="05000000000000000000" pitchFamily="2" charset="2"/>
              </a:rPr>
              <a:t>Workshops</a:t>
            </a:r>
          </a:p>
          <a:p>
            <a:pPr lvl="2">
              <a:spcBef>
                <a:spcPts val="1200"/>
              </a:spcBef>
            </a:pPr>
            <a:r>
              <a:rPr lang="en-US" dirty="0">
                <a:solidFill>
                  <a:srgbClr val="002060"/>
                </a:solidFill>
                <a:sym typeface="Wingdings" panose="05000000000000000000" pitchFamily="2" charset="2"/>
              </a:rPr>
              <a:t>Beginner and advanced level workshops</a:t>
            </a:r>
          </a:p>
          <a:p>
            <a:pPr lvl="2">
              <a:spcBef>
                <a:spcPts val="1200"/>
              </a:spcBef>
            </a:pPr>
            <a:r>
              <a:rPr lang="en-US" dirty="0">
                <a:solidFill>
                  <a:srgbClr val="002060"/>
                </a:solidFill>
                <a:sym typeface="Wingdings" panose="05000000000000000000" pitchFamily="2" charset="2"/>
              </a:rPr>
              <a:t>At convenient times for teachers</a:t>
            </a:r>
          </a:p>
          <a:p>
            <a:pPr lvl="2">
              <a:spcBef>
                <a:spcPts val="1200"/>
              </a:spcBef>
            </a:pPr>
            <a:r>
              <a:rPr lang="en-US" dirty="0">
                <a:solidFill>
                  <a:srgbClr val="002060"/>
                </a:solidFill>
                <a:sym typeface="Wingdings" panose="05000000000000000000" pitchFamily="2" charset="2"/>
              </a:rPr>
              <a:t>“How To” video clips posted online  </a:t>
            </a:r>
          </a:p>
          <a:p>
            <a:pPr lvl="1">
              <a:spcBef>
                <a:spcPts val="1200"/>
              </a:spcBef>
            </a:pPr>
            <a:r>
              <a:rPr lang="en-US" dirty="0">
                <a:solidFill>
                  <a:srgbClr val="002060"/>
                </a:solidFill>
                <a:sym typeface="Wingdings" panose="05000000000000000000" pitchFamily="2" charset="2"/>
              </a:rPr>
              <a:t>Clickers / polling programs</a:t>
            </a:r>
          </a:p>
          <a:p>
            <a:pPr lvl="1">
              <a:spcBef>
                <a:spcPts val="1200"/>
              </a:spcBef>
            </a:pPr>
            <a:r>
              <a:rPr lang="en-US" dirty="0">
                <a:solidFill>
                  <a:srgbClr val="002060"/>
                </a:solidFill>
                <a:sym typeface="Wingdings" panose="05000000000000000000" pitchFamily="2" charset="2"/>
              </a:rPr>
              <a:t>Smartboard</a:t>
            </a:r>
          </a:p>
          <a:p>
            <a:pPr lvl="1">
              <a:spcBef>
                <a:spcPts val="1200"/>
              </a:spcBef>
            </a:pPr>
            <a:r>
              <a:rPr lang="en-US" dirty="0">
                <a:solidFill>
                  <a:srgbClr val="002060"/>
                </a:solidFill>
                <a:sym typeface="Wingdings" panose="05000000000000000000" pitchFamily="2" charset="2"/>
              </a:rPr>
              <a:t>Apple computers </a:t>
            </a:r>
          </a:p>
          <a:p>
            <a:pPr lvl="1">
              <a:spcBef>
                <a:spcPts val="1200"/>
              </a:spcBef>
            </a:pPr>
            <a:r>
              <a:rPr lang="en-US" dirty="0">
                <a:solidFill>
                  <a:srgbClr val="002060"/>
                </a:solidFill>
                <a:sym typeface="Wingdings" panose="05000000000000000000" pitchFamily="2" charset="2"/>
              </a:rPr>
              <a:t>Specific software</a:t>
            </a:r>
          </a:p>
          <a:p>
            <a:pPr marL="274637" lvl="1" indent="0">
              <a:buNone/>
            </a:pPr>
            <a:endParaRPr lang="fr-CA" dirty="0">
              <a:solidFill>
                <a:srgbClr val="002060"/>
              </a:solidFill>
              <a:sym typeface="Wingdings" panose="05000000000000000000" pitchFamily="2" charset="2"/>
            </a:endParaRPr>
          </a:p>
          <a:p>
            <a:pPr lvl="1"/>
            <a:endParaRPr lang="fr-CA" dirty="0">
              <a:solidFill>
                <a:srgbClr val="002060"/>
              </a:solidFill>
              <a:sym typeface="Wingdings" panose="05000000000000000000" pitchFamily="2" charset="2"/>
            </a:endParaRPr>
          </a:p>
          <a:p>
            <a:pPr lvl="1"/>
            <a:endParaRPr lang="fr-CA" dirty="0">
              <a:sym typeface="Wingdings" panose="05000000000000000000" pitchFamily="2" charset="2"/>
            </a:endParaRPr>
          </a:p>
        </p:txBody>
      </p:sp>
      <p:pic>
        <p:nvPicPr>
          <p:cNvPr id="5" name="Picture 2" descr="Picture of students using clickers in class. Copyright is https://educ6040fall10.wikispaces.com/Clickers" title="Students using click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321" y="4509120"/>
            <a:ext cx="2272383" cy="1512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6"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rgbClr val="0033CC"/>
              </a:buClr>
              <a:buSzPct val="110000"/>
              <a:buFont typeface="Arial" charset="0"/>
              <a:buChar char="•"/>
              <a:defRPr sz="3600">
                <a:solidFill>
                  <a:schemeClr val="tx1"/>
                </a:solidFill>
                <a:latin typeface="Arial" charset="0"/>
                <a:cs typeface="Arial" charset="0"/>
              </a:defRPr>
            </a:lvl1pPr>
            <a:lvl2pPr marL="742950" indent="-285750" eaLnBrk="0" hangingPunct="0">
              <a:spcBef>
                <a:spcPts val="500"/>
              </a:spcBef>
              <a:buClr>
                <a:srgbClr val="0033CC"/>
              </a:buClr>
              <a:buSzPct val="110000"/>
              <a:buFont typeface="Arial" charset="0"/>
              <a:buChar char="•"/>
              <a:defRPr sz="3400">
                <a:solidFill>
                  <a:schemeClr val="tx1"/>
                </a:solidFill>
                <a:latin typeface="Arial" charset="0"/>
                <a:cs typeface="Arial" charset="0"/>
              </a:defRPr>
            </a:lvl2pPr>
            <a:lvl3pPr marL="1143000" indent="-228600" eaLnBrk="0" hangingPunct="0">
              <a:spcBef>
                <a:spcPts val="500"/>
              </a:spcBef>
              <a:buClr>
                <a:srgbClr val="0033CC"/>
              </a:buClr>
              <a:buSzPct val="110000"/>
              <a:buFont typeface="Arial" charset="0"/>
              <a:buChar char="•"/>
              <a:defRPr sz="3200">
                <a:solidFill>
                  <a:schemeClr val="tx1"/>
                </a:solidFill>
                <a:latin typeface="Arial" charset="0"/>
                <a:cs typeface="Arial" charset="0"/>
              </a:defRPr>
            </a:lvl3pPr>
            <a:lvl4pPr marL="1600200" indent="-228600" eaLnBrk="0" hangingPunct="0">
              <a:spcBef>
                <a:spcPts val="400"/>
              </a:spcBef>
              <a:buClr>
                <a:srgbClr val="0033CC"/>
              </a:buClr>
              <a:buSzPct val="110000"/>
              <a:buFont typeface="Arial" charset="0"/>
              <a:buChar char="•"/>
              <a:defRPr sz="3000">
                <a:solidFill>
                  <a:schemeClr val="tx1"/>
                </a:solidFill>
                <a:latin typeface="Arial" charset="0"/>
                <a:cs typeface="Arial" charset="0"/>
              </a:defRPr>
            </a:lvl4pPr>
            <a:lvl5pPr marL="2057400" indent="-228600" eaLnBrk="0" hangingPunct="0">
              <a:spcBef>
                <a:spcPts val="300"/>
              </a:spcBef>
              <a:buClr>
                <a:srgbClr val="0033CC"/>
              </a:buClr>
              <a:buSzPct val="110000"/>
              <a:buFont typeface="Arial" charset="0"/>
              <a:buChar char="•"/>
              <a:defRPr sz="2800">
                <a:solidFill>
                  <a:schemeClr val="tx1"/>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chemeClr val="tx1"/>
                </a:solidFill>
                <a:latin typeface="Arial" charset="0"/>
                <a:cs typeface="Arial" charset="0"/>
              </a:defRPr>
            </a:lvl9pPr>
          </a:lstStyle>
          <a:p>
            <a:pPr eaLnBrk="1" hangingPunct="1">
              <a:spcBef>
                <a:spcPct val="0"/>
              </a:spcBef>
              <a:buClrTx/>
              <a:buSzTx/>
              <a:buFontTx/>
              <a:buNone/>
            </a:pPr>
            <a:fld id="{9C3B1164-9C08-4B4A-81ED-E36D22917047}" type="slidenum">
              <a:rPr lang="fr-FR" altLang="fr-FR" sz="1400" smtClean="0">
                <a:solidFill>
                  <a:srgbClr val="0033CC"/>
                </a:solidFill>
              </a:rPr>
              <a:pPr eaLnBrk="1" hangingPunct="1">
                <a:spcBef>
                  <a:spcPct val="0"/>
                </a:spcBef>
                <a:buClrTx/>
                <a:buSzTx/>
                <a:buFontTx/>
                <a:buNone/>
              </a:pPr>
              <a:t>27</a:t>
            </a:fld>
            <a:endParaRPr lang="fr-FR" altLang="fr-FR" sz="1400">
              <a:solidFill>
                <a:srgbClr val="0033CC"/>
              </a:solidFill>
            </a:endParaRPr>
          </a:p>
        </p:txBody>
      </p:sp>
    </p:spTree>
    <p:extLst>
      <p:ext uri="{BB962C8B-B14F-4D97-AF65-F5344CB8AC3E}">
        <p14:creationId xmlns:p14="http://schemas.microsoft.com/office/powerpoint/2010/main" val="1116883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0033CC"/>
                </a:solidFill>
                <a:effectLst/>
              </a:rPr>
              <a:t>Phase Three: Comparison of the Student and Teacher Perspectives</a:t>
            </a:r>
          </a:p>
        </p:txBody>
      </p:sp>
      <p:sp>
        <p:nvSpPr>
          <p:cNvPr id="4" name="Slide Number Placeholder 3"/>
          <p:cNvSpPr>
            <a:spLocks noGrp="1"/>
          </p:cNvSpPr>
          <p:nvPr>
            <p:ph type="sldNum" sz="quarter" idx="4294967295"/>
          </p:nvPr>
        </p:nvSpPr>
        <p:spPr>
          <a:xfrm>
            <a:off x="8629650" y="6353175"/>
            <a:ext cx="514350" cy="385763"/>
          </a:xfrm>
        </p:spPr>
        <p:txBody>
          <a:bodyPr/>
          <a:lstStyle/>
          <a:p>
            <a:pPr>
              <a:defRPr/>
            </a:pPr>
            <a:fld id="{A6281582-CF13-4328-AE52-164E8406DB8F}" type="slidenum">
              <a:rPr lang="fr-FR" altLang="fr-FR" smtClean="0"/>
              <a:pPr>
                <a:defRPr/>
              </a:pPr>
              <a:t>28</a:t>
            </a:fld>
            <a:endParaRPr lang="fr-FR" altLang="fr-FR" dirty="0"/>
          </a:p>
        </p:txBody>
      </p:sp>
    </p:spTree>
    <p:extLst>
      <p:ext uri="{BB962C8B-B14F-4D97-AF65-F5344CB8AC3E}">
        <p14:creationId xmlns:p14="http://schemas.microsoft.com/office/powerpoint/2010/main" val="2966852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684213"/>
          </a:xfrm>
        </p:spPr>
        <p:txBody>
          <a:bodyPr/>
          <a:lstStyle/>
          <a:p>
            <a:r>
              <a:rPr lang="en-US" dirty="0"/>
              <a:t>Students and Professors Agree</a:t>
            </a:r>
            <a:endParaRPr lang="en-US" dirty="0">
              <a:effectLst/>
            </a:endParaRPr>
          </a:p>
        </p:txBody>
      </p:sp>
      <p:graphicFrame>
        <p:nvGraphicFramePr>
          <p:cNvPr id="3" name="Object 2" descr="Percentage of exemplary teachers use ICTs: 94% Assignments available online, 100% course outline available online, 96% grades available online, 90% weblinks available online, 85% online submission of assignments, 80% videos&#10;Percentage of students that said ICTs worked well: 96% assignments available online. 94% course outline available online, 99% grades available online, 86% weblinks available online, 93% online submission of assignments, 84% videos"/>
          <p:cNvGraphicFramePr>
            <a:graphicFrameLocks noChangeAspect="1"/>
          </p:cNvGraphicFramePr>
          <p:nvPr>
            <p:extLst>
              <p:ext uri="{D42A27DB-BD31-4B8C-83A1-F6EECF244321}">
                <p14:modId xmlns:p14="http://schemas.microsoft.com/office/powerpoint/2010/main" val="1366105412"/>
              </p:ext>
            </p:extLst>
          </p:nvPr>
        </p:nvGraphicFramePr>
        <p:xfrm>
          <a:off x="319088" y="1493838"/>
          <a:ext cx="8505825" cy="4670425"/>
        </p:xfrm>
        <a:graphic>
          <a:graphicData uri="http://schemas.openxmlformats.org/presentationml/2006/ole">
            <mc:AlternateContent xmlns:mc="http://schemas.openxmlformats.org/markup-compatibility/2006">
              <mc:Choice xmlns:v="urn:schemas-microsoft-com:vml" Requires="v">
                <p:oleObj spid="_x0000_s5165" name="Worksheet" r:id="rId4" imgW="8115334" imgH="4190940" progId="Excel.Sheet.12">
                  <p:embed/>
                </p:oleObj>
              </mc:Choice>
              <mc:Fallback>
                <p:oleObj name="Worksheet" r:id="rId4" imgW="8115334" imgH="4190940" progId="Excel.Sheet.12">
                  <p:embed/>
                  <p:pic>
                    <p:nvPicPr>
                      <p:cNvPr id="0" name="Object 4" descr="Percentage of professors use ICTs listed: 94% Assignments available online. 100% course outline available online, 96% grades available online, 90% weblinks available online, 85% online submission of assignments, 80% videos&#10;Percentage of students that said ICTs worked well: 97% assignments available online. 96% course outline available online, 99% grades available online, 87% weblinks available online, 95% online submission of assignments, 84% videos"/>
                      <p:cNvPicPr>
                        <a:picLocks noChangeAspect="1" noChangeArrowheads="1"/>
                      </p:cNvPicPr>
                      <p:nvPr/>
                    </p:nvPicPr>
                    <p:blipFill>
                      <a:blip r:embed="rId5"/>
                      <a:srcRect/>
                      <a:stretch>
                        <a:fillRect/>
                      </a:stretch>
                    </p:blipFill>
                    <p:spPr bwMode="auto">
                      <a:xfrm>
                        <a:off x="319088" y="1493838"/>
                        <a:ext cx="8505825" cy="467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 name="Slide Number Placeholder 3"/>
          <p:cNvSpPr>
            <a:spLocks noGrp="1"/>
          </p:cNvSpPr>
          <p:nvPr>
            <p:ph type="sldNum" sz="quarter" idx="11"/>
          </p:nvPr>
        </p:nvSpPr>
        <p:spPr/>
        <p:txBody>
          <a:bodyPr/>
          <a:lstStyle/>
          <a:p>
            <a:pPr>
              <a:defRPr/>
            </a:pPr>
            <a:fld id="{CC84F0D0-9B52-4DAC-9FAE-95A5440E5A6E}" type="slidenum">
              <a:rPr lang="fr-FR" altLang="fr-FR" smtClean="0"/>
              <a:pPr>
                <a:defRPr/>
              </a:pPr>
              <a:t>29</a:t>
            </a:fld>
            <a:endParaRPr lang="fr-FR" altLang="fr-FR"/>
          </a:p>
        </p:txBody>
      </p:sp>
    </p:spTree>
    <p:extLst>
      <p:ext uri="{BB962C8B-B14F-4D97-AF65-F5344CB8AC3E}">
        <p14:creationId xmlns:p14="http://schemas.microsoft.com/office/powerpoint/2010/main" val="3225586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52400"/>
            <a:ext cx="8640960" cy="684213"/>
          </a:xfrm>
        </p:spPr>
        <p:txBody>
          <a:bodyPr/>
          <a:lstStyle/>
          <a:p>
            <a:r>
              <a:rPr lang="en-US" dirty="0"/>
              <a:t>Students and Professors Disagree</a:t>
            </a:r>
          </a:p>
        </p:txBody>
      </p:sp>
      <p:graphicFrame>
        <p:nvGraphicFramePr>
          <p:cNvPr id="5" name="Content Placeholder 4" descr="Percentage of exemplary teachers that use ICTs: 82% course notes available online, 57% attendance record available online, 39% tests / quizzes available online, 17% clickers, 25% Smart Board, 30% virtual office hours&#10;Percentage of students that said ICTs worked well: 97% course notes available online, 88% attendance record available online, 86% tests / quizzes available online, 73% clickers, 58% Smart Board, 85% virtual office hours"/>
          <p:cNvGraphicFramePr>
            <a:graphicFrameLocks noGrp="1" noChangeAspect="1"/>
          </p:cNvGraphicFramePr>
          <p:nvPr>
            <p:ph sz="quarter" idx="1"/>
            <p:extLst>
              <p:ext uri="{D42A27DB-BD31-4B8C-83A1-F6EECF244321}">
                <p14:modId xmlns:p14="http://schemas.microsoft.com/office/powerpoint/2010/main" val="74873504"/>
              </p:ext>
            </p:extLst>
          </p:nvPr>
        </p:nvGraphicFramePr>
        <p:xfrm>
          <a:off x="311150" y="1557338"/>
          <a:ext cx="8521700" cy="4319587"/>
        </p:xfrm>
        <a:graphic>
          <a:graphicData uri="http://schemas.openxmlformats.org/presentationml/2006/ole">
            <mc:AlternateContent xmlns:mc="http://schemas.openxmlformats.org/markup-compatibility/2006">
              <mc:Choice xmlns:v="urn:schemas-microsoft-com:vml" Requires="v">
                <p:oleObj spid="_x0000_s6189" name="Worksheet" r:id="rId4" imgW="8267689" imgH="4190940" progId="Excel.Sheet.12">
                  <p:embed/>
                </p:oleObj>
              </mc:Choice>
              <mc:Fallback>
                <p:oleObj name="Worksheet" r:id="rId4" imgW="8267689" imgH="4190940" progId="Excel.Sheet.12">
                  <p:embed/>
                  <p:pic>
                    <p:nvPicPr>
                      <p:cNvPr id="0" name="Object 2" descr="Percentage of professors that use listed ICTs: 82% course notes available online, 59% attendance record available online, 39% tests / quizzes available online, 17% clickers, 24% Smart Board, 30% virtual office hours&#10;Percentage of students that said ICTs worked well: 97% course notes available online, 90% attendance record available online, 89% tests / quizzes available online, 73% clickers, 78% Smart Board, 86% virtual office hours"/>
                      <p:cNvPicPr>
                        <a:picLocks noChangeAspect="1" noChangeArrowheads="1"/>
                      </p:cNvPicPr>
                      <p:nvPr/>
                    </p:nvPicPr>
                    <p:blipFill>
                      <a:blip r:embed="rId5"/>
                      <a:srcRect/>
                      <a:stretch>
                        <a:fillRect/>
                      </a:stretch>
                    </p:blipFill>
                    <p:spPr bwMode="auto">
                      <a:xfrm>
                        <a:off x="311150" y="1557338"/>
                        <a:ext cx="8521700" cy="4319587"/>
                      </a:xfrm>
                      <a:prstGeom prst="rect">
                        <a:avLst/>
                      </a:prstGeom>
                      <a:noFill/>
                      <a:ln>
                        <a:noFill/>
                      </a:ln>
                    </p:spPr>
                  </p:pic>
                </p:oleObj>
              </mc:Fallback>
            </mc:AlternateContent>
          </a:graphicData>
        </a:graphic>
      </p:graphicFrame>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30</a:t>
            </a:fld>
            <a:endParaRPr lang="fr-FR" altLang="fr-FR" dirty="0"/>
          </a:p>
        </p:txBody>
      </p:sp>
    </p:spTree>
    <p:extLst>
      <p:ext uri="{BB962C8B-B14F-4D97-AF65-F5344CB8AC3E}">
        <p14:creationId xmlns:p14="http://schemas.microsoft.com/office/powerpoint/2010/main" val="1617661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568952" cy="684213"/>
          </a:xfrm>
        </p:spPr>
        <p:txBody>
          <a:bodyPr/>
          <a:lstStyle/>
          <a:p>
            <a:r>
              <a:rPr lang="en-US" sz="3200" dirty="0"/>
              <a:t>Comparison of Student and Faculty Views About Use of Personal Technology in Class</a:t>
            </a:r>
            <a:endParaRPr lang="en-US" sz="3200" dirty="0">
              <a:effectLst/>
            </a:endParaRPr>
          </a:p>
        </p:txBody>
      </p:sp>
      <p:graphicFrame>
        <p:nvGraphicFramePr>
          <p:cNvPr id="6" name="Content Placeholder 8" descr="Students: I like courses in which teachers allow use of personal technology in class:  1% strongly disagree, 3% moderately disagree, 4% slightly disagree, 18% slightly disagree, 27% moderately agree, 47% strongly agree;&#10;Nominated teacher: Allows use of personal technology in class: 10% strongly disagree, 4% moderately disagree, 3% slightly disagree, 10% slightly agree; 25% moderately agree; 48% strongly agree" title="Comparison of student and faculty views about the use of personal technology in class"/>
          <p:cNvGraphicFramePr>
            <a:graphicFrameLocks noGrp="1"/>
          </p:cNvGraphicFramePr>
          <p:nvPr>
            <p:ph sz="quarter" idx="1"/>
            <p:extLst>
              <p:ext uri="{D42A27DB-BD31-4B8C-83A1-F6EECF244321}">
                <p14:modId xmlns:p14="http://schemas.microsoft.com/office/powerpoint/2010/main" val="3980860987"/>
              </p:ext>
            </p:extLst>
          </p:nvPr>
        </p:nvGraphicFramePr>
        <p:xfrm>
          <a:off x="242817" y="1268760"/>
          <a:ext cx="8658367" cy="5184576"/>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1"/>
          </p:nvPr>
        </p:nvSpPr>
        <p:spPr/>
        <p:txBody>
          <a:bodyPr/>
          <a:lstStyle/>
          <a:p>
            <a:pPr>
              <a:defRPr/>
            </a:pPr>
            <a:fld id="{CC84F0D0-9B52-4DAC-9FAE-95A5440E5A6E}" type="slidenum">
              <a:rPr lang="fr-FR" altLang="fr-FR" smtClean="0"/>
              <a:pPr>
                <a:defRPr/>
              </a:pPr>
              <a:t>31</a:t>
            </a:fld>
            <a:endParaRPr lang="fr-FR" altLang="fr-FR"/>
          </a:p>
        </p:txBody>
      </p:sp>
    </p:spTree>
    <p:extLst>
      <p:ext uri="{BB962C8B-B14F-4D97-AF65-F5344CB8AC3E}">
        <p14:creationId xmlns:p14="http://schemas.microsoft.com/office/powerpoint/2010/main" val="1517716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0033CC"/>
                </a:solidFill>
                <a:effectLst/>
              </a:rPr>
              <a:t>Innovative</a:t>
            </a:r>
            <a:r>
              <a:rPr lang="en-US" dirty="0">
                <a:solidFill>
                  <a:srgbClr val="0033CC"/>
                </a:solidFill>
              </a:rPr>
              <a:t> </a:t>
            </a:r>
            <a:r>
              <a:rPr lang="en-US" dirty="0">
                <a:solidFill>
                  <a:srgbClr val="0033CC"/>
                </a:solidFill>
                <a:effectLst/>
              </a:rPr>
              <a:t>technology used by teachers</a:t>
            </a:r>
          </a:p>
        </p:txBody>
      </p:sp>
      <p:sp>
        <p:nvSpPr>
          <p:cNvPr id="4" name="Slide Number Placeholder 3"/>
          <p:cNvSpPr>
            <a:spLocks noGrp="1"/>
          </p:cNvSpPr>
          <p:nvPr>
            <p:ph type="sldNum" sz="quarter" idx="4294967295"/>
          </p:nvPr>
        </p:nvSpPr>
        <p:spPr>
          <a:xfrm>
            <a:off x="8629650" y="6353175"/>
            <a:ext cx="514350" cy="385763"/>
          </a:xfrm>
        </p:spPr>
        <p:txBody>
          <a:bodyPr/>
          <a:lstStyle/>
          <a:p>
            <a:pPr>
              <a:defRPr/>
            </a:pPr>
            <a:fld id="{A6281582-CF13-4328-AE52-164E8406DB8F}" type="slidenum">
              <a:rPr lang="fr-FR" altLang="fr-FR" smtClean="0"/>
              <a:pPr>
                <a:defRPr/>
              </a:pPr>
              <a:t>32</a:t>
            </a:fld>
            <a:endParaRPr lang="fr-FR" altLang="fr-FR" dirty="0"/>
          </a:p>
        </p:txBody>
      </p:sp>
    </p:spTree>
    <p:extLst>
      <p:ext uri="{BB962C8B-B14F-4D97-AF65-F5344CB8AC3E}">
        <p14:creationId xmlns:p14="http://schemas.microsoft.com/office/powerpoint/2010/main" val="30017797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List of </a:t>
            </a:r>
            <a:r>
              <a:rPr lang="fr-CA" dirty="0" err="1"/>
              <a:t>Technology</a:t>
            </a:r>
            <a:endParaRPr lang="en-US" dirty="0"/>
          </a:p>
        </p:txBody>
      </p:sp>
      <p:sp>
        <p:nvSpPr>
          <p:cNvPr id="3" name="Content Placeholder 2"/>
          <p:cNvSpPr>
            <a:spLocks noGrp="1"/>
          </p:cNvSpPr>
          <p:nvPr>
            <p:ph sz="quarter" idx="1"/>
          </p:nvPr>
        </p:nvSpPr>
        <p:spPr/>
        <p:txBody>
          <a:bodyPr/>
          <a:lstStyle/>
          <a:p>
            <a:pPr lvl="0">
              <a:spcAft>
                <a:spcPts val="600"/>
              </a:spcAft>
            </a:pPr>
            <a:r>
              <a:rPr lang="en-US" sz="3200" dirty="0">
                <a:solidFill>
                  <a:srgbClr val="002060"/>
                </a:solidFill>
              </a:rPr>
              <a:t>Use of cell phones to create paper negative portraits to simulate the experience of photography of the 1880s</a:t>
            </a:r>
          </a:p>
          <a:p>
            <a:pPr lvl="0">
              <a:spcAft>
                <a:spcPts val="600"/>
              </a:spcAft>
            </a:pPr>
            <a:r>
              <a:rPr lang="en-US" sz="3200" dirty="0">
                <a:solidFill>
                  <a:srgbClr val="002060"/>
                </a:solidFill>
              </a:rPr>
              <a:t>Wacom Tablet</a:t>
            </a:r>
          </a:p>
          <a:p>
            <a:pPr lvl="0">
              <a:spcAft>
                <a:spcPts val="600"/>
              </a:spcAft>
            </a:pPr>
            <a:r>
              <a:rPr lang="en-US" sz="3200" dirty="0" err="1">
                <a:solidFill>
                  <a:srgbClr val="002060"/>
                </a:solidFill>
              </a:rPr>
              <a:t>Ozobot</a:t>
            </a:r>
            <a:endParaRPr lang="en-US" sz="3200" dirty="0">
              <a:solidFill>
                <a:srgbClr val="002060"/>
              </a:solidFill>
            </a:endParaRPr>
          </a:p>
          <a:p>
            <a:pPr lvl="0">
              <a:spcAft>
                <a:spcPts val="600"/>
              </a:spcAft>
            </a:pPr>
            <a:r>
              <a:rPr lang="en-US" sz="3200" dirty="0" err="1">
                <a:solidFill>
                  <a:srgbClr val="002060"/>
                </a:solidFill>
              </a:rPr>
              <a:t>Swivl</a:t>
            </a:r>
            <a:endParaRPr lang="en-US" sz="3200" dirty="0">
              <a:solidFill>
                <a:srgbClr val="002060"/>
              </a:solidFill>
            </a:endParaRPr>
          </a:p>
          <a:p>
            <a:pPr lvl="0">
              <a:spcAft>
                <a:spcPts val="600"/>
              </a:spcAft>
            </a:pPr>
            <a:r>
              <a:rPr lang="en-US" sz="3200" dirty="0">
                <a:solidFill>
                  <a:srgbClr val="002060"/>
                </a:solidFill>
              </a:rPr>
              <a:t>ARDUINO boards</a:t>
            </a:r>
          </a:p>
          <a:p>
            <a:pPr lvl="0">
              <a:spcAft>
                <a:spcPts val="600"/>
              </a:spcAft>
            </a:pPr>
            <a:r>
              <a:rPr lang="en-US" sz="3200" dirty="0" err="1">
                <a:solidFill>
                  <a:srgbClr val="002060"/>
                </a:solidFill>
              </a:rPr>
              <a:t>BeeWorks</a:t>
            </a:r>
            <a:endParaRPr lang="en-US" sz="3200" dirty="0">
              <a:solidFill>
                <a:srgbClr val="002060"/>
              </a:solidFill>
            </a:endParaRPr>
          </a:p>
          <a:p>
            <a:endParaRPr lang="en-US" dirty="0"/>
          </a:p>
        </p:txBody>
      </p:sp>
      <p:sp>
        <p:nvSpPr>
          <p:cNvPr id="4" name="Slide Number Placeholder 3"/>
          <p:cNvSpPr>
            <a:spLocks noGrp="1"/>
          </p:cNvSpPr>
          <p:nvPr>
            <p:ph type="sldNum" sz="quarter" idx="11"/>
          </p:nvPr>
        </p:nvSpPr>
        <p:spPr/>
        <p:txBody>
          <a:bodyPr/>
          <a:lstStyle/>
          <a:p>
            <a:pPr>
              <a:defRPr/>
            </a:pPr>
            <a:fld id="{A6281582-CF13-4328-AE52-164E8406DB8F}" type="slidenum">
              <a:rPr lang="fr-FR" altLang="fr-FR" smtClean="0"/>
              <a:pPr>
                <a:defRPr/>
              </a:pPr>
              <a:t>33</a:t>
            </a:fld>
            <a:endParaRPr lang="fr-FR" altLang="fr-FR" dirty="0"/>
          </a:p>
        </p:txBody>
      </p:sp>
    </p:spTree>
    <p:extLst>
      <p:ext uri="{BB962C8B-B14F-4D97-AF65-F5344CB8AC3E}">
        <p14:creationId xmlns:p14="http://schemas.microsoft.com/office/powerpoint/2010/main" val="1702302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solidFill>
                  <a:srgbClr val="0033CC"/>
                </a:solidFill>
                <a:effectLst/>
              </a:rPr>
              <a:t>Do’s and don’ts of research (tips and advice from researchers with over 20 years of experience)</a:t>
            </a:r>
          </a:p>
        </p:txBody>
      </p:sp>
      <p:sp>
        <p:nvSpPr>
          <p:cNvPr id="4" name="Slide Number Placeholder 3"/>
          <p:cNvSpPr>
            <a:spLocks noGrp="1"/>
          </p:cNvSpPr>
          <p:nvPr>
            <p:ph type="sldNum" sz="quarter" idx="4294967295"/>
          </p:nvPr>
        </p:nvSpPr>
        <p:spPr>
          <a:xfrm>
            <a:off x="8629650" y="6353175"/>
            <a:ext cx="514350" cy="385763"/>
          </a:xfrm>
        </p:spPr>
        <p:txBody>
          <a:bodyPr/>
          <a:lstStyle/>
          <a:p>
            <a:pPr>
              <a:defRPr/>
            </a:pPr>
            <a:fld id="{A6281582-CF13-4328-AE52-164E8406DB8F}" type="slidenum">
              <a:rPr lang="fr-FR" altLang="fr-FR" smtClean="0"/>
              <a:pPr>
                <a:defRPr/>
              </a:pPr>
              <a:t>34</a:t>
            </a:fld>
            <a:endParaRPr lang="fr-FR" altLang="fr-FR" dirty="0"/>
          </a:p>
        </p:txBody>
      </p:sp>
    </p:spTree>
    <p:extLst>
      <p:ext uri="{BB962C8B-B14F-4D97-AF65-F5344CB8AC3E}">
        <p14:creationId xmlns:p14="http://schemas.microsoft.com/office/powerpoint/2010/main" val="3220061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0648"/>
            <a:ext cx="8229600" cy="684213"/>
          </a:xfrm>
        </p:spPr>
        <p:txBody>
          <a:bodyPr/>
          <a:lstStyle/>
          <a:p>
            <a:r>
              <a:rPr lang="fr-CA" dirty="0"/>
              <a:t>Best </a:t>
            </a:r>
            <a:r>
              <a:rPr lang="en-US" dirty="0"/>
              <a:t>Research</a:t>
            </a:r>
            <a:r>
              <a:rPr lang="fr-CA" dirty="0"/>
              <a:t> Practices</a:t>
            </a:r>
          </a:p>
        </p:txBody>
      </p:sp>
      <p:sp>
        <p:nvSpPr>
          <p:cNvPr id="3" name="Espace réservé du contenu 2"/>
          <p:cNvSpPr>
            <a:spLocks noGrp="1"/>
          </p:cNvSpPr>
          <p:nvPr>
            <p:ph sz="quarter" idx="1"/>
          </p:nvPr>
        </p:nvSpPr>
        <p:spPr>
          <a:xfrm>
            <a:off x="457200" y="1124744"/>
            <a:ext cx="8229600" cy="4888200"/>
          </a:xfrm>
        </p:spPr>
        <p:txBody>
          <a:bodyPr/>
          <a:lstStyle/>
          <a:p>
            <a:pPr>
              <a:spcBef>
                <a:spcPts val="800"/>
              </a:spcBef>
            </a:pPr>
            <a:r>
              <a:rPr lang="en-US" dirty="0">
                <a:solidFill>
                  <a:srgbClr val="002060"/>
                </a:solidFill>
              </a:rPr>
              <a:t>Gender as a variable</a:t>
            </a:r>
          </a:p>
          <a:p>
            <a:pPr>
              <a:spcBef>
                <a:spcPts val="800"/>
              </a:spcBef>
            </a:pPr>
            <a:r>
              <a:rPr lang="fr-CA" dirty="0">
                <a:solidFill>
                  <a:srgbClr val="002060"/>
                </a:solidFill>
              </a:rPr>
              <a:t>Open-</a:t>
            </a:r>
            <a:r>
              <a:rPr lang="en-US" dirty="0">
                <a:solidFill>
                  <a:srgbClr val="002060"/>
                </a:solidFill>
              </a:rPr>
              <a:t>ended</a:t>
            </a:r>
            <a:r>
              <a:rPr lang="fr-CA" dirty="0">
                <a:solidFill>
                  <a:srgbClr val="002060"/>
                </a:solidFill>
              </a:rPr>
              <a:t> questions</a:t>
            </a:r>
          </a:p>
          <a:p>
            <a:pPr>
              <a:spcBef>
                <a:spcPts val="800"/>
              </a:spcBef>
            </a:pPr>
            <a:r>
              <a:rPr lang="en-US" dirty="0">
                <a:solidFill>
                  <a:srgbClr val="002060"/>
                </a:solidFill>
              </a:rPr>
              <a:t>Complementary skills </a:t>
            </a:r>
          </a:p>
          <a:p>
            <a:pPr>
              <a:spcBef>
                <a:spcPts val="800"/>
              </a:spcBef>
            </a:pPr>
            <a:r>
              <a:rPr lang="en-US" dirty="0">
                <a:solidFill>
                  <a:srgbClr val="002060"/>
                </a:solidFill>
              </a:rPr>
              <a:t>Mutual respect </a:t>
            </a:r>
            <a:r>
              <a:rPr lang="fr-FR" dirty="0">
                <a:solidFill>
                  <a:srgbClr val="002060"/>
                </a:solidFill>
              </a:rPr>
              <a:t>and a </a:t>
            </a:r>
            <a:r>
              <a:rPr lang="en-US" dirty="0">
                <a:solidFill>
                  <a:srgbClr val="002060"/>
                </a:solidFill>
              </a:rPr>
              <a:t>common</a:t>
            </a:r>
            <a:r>
              <a:rPr lang="fr-FR" dirty="0">
                <a:solidFill>
                  <a:srgbClr val="002060"/>
                </a:solidFill>
              </a:rPr>
              <a:t> goal</a:t>
            </a:r>
          </a:p>
          <a:p>
            <a:pPr>
              <a:spcBef>
                <a:spcPts val="800"/>
              </a:spcBef>
            </a:pPr>
            <a:r>
              <a:rPr lang="fr-CA" dirty="0">
                <a:solidFill>
                  <a:srgbClr val="002060"/>
                </a:solidFill>
              </a:rPr>
              <a:t>Communication </a:t>
            </a:r>
            <a:r>
              <a:rPr lang="en-US" dirty="0">
                <a:solidFill>
                  <a:srgbClr val="002060"/>
                </a:solidFill>
              </a:rPr>
              <a:t>strategies</a:t>
            </a:r>
          </a:p>
          <a:p>
            <a:pPr>
              <a:spcBef>
                <a:spcPts val="800"/>
              </a:spcBef>
            </a:pPr>
            <a:r>
              <a:rPr lang="en-US" dirty="0">
                <a:solidFill>
                  <a:srgbClr val="002060"/>
                </a:solidFill>
              </a:rPr>
              <a:t>Knowledge + mentoring</a:t>
            </a:r>
          </a:p>
          <a:p>
            <a:pPr>
              <a:spcBef>
                <a:spcPts val="800"/>
              </a:spcBef>
            </a:pPr>
            <a:r>
              <a:rPr lang="en-US" dirty="0">
                <a:solidFill>
                  <a:srgbClr val="002060"/>
                </a:solidFill>
              </a:rPr>
              <a:t>Appreciation</a:t>
            </a:r>
            <a:r>
              <a:rPr lang="fr-CA" dirty="0">
                <a:solidFill>
                  <a:srgbClr val="002060"/>
                </a:solidFill>
              </a:rPr>
              <a:t> for contributions</a:t>
            </a:r>
          </a:p>
          <a:p>
            <a:pPr>
              <a:spcBef>
                <a:spcPts val="800"/>
              </a:spcBef>
            </a:pPr>
            <a:r>
              <a:rPr lang="fr-CA" dirty="0">
                <a:solidFill>
                  <a:srgbClr val="002060"/>
                </a:solidFill>
              </a:rPr>
              <a:t>Invite a cross-section of </a:t>
            </a:r>
            <a:r>
              <a:rPr lang="en-US" dirty="0">
                <a:solidFill>
                  <a:srgbClr val="002060"/>
                </a:solidFill>
              </a:rPr>
              <a:t>stakeholders</a:t>
            </a:r>
          </a:p>
          <a:p>
            <a:endParaRPr lang="fr-CA" dirty="0"/>
          </a:p>
        </p:txBody>
      </p:sp>
      <p:sp>
        <p:nvSpPr>
          <p:cNvPr id="4" name="Espace réservé du numéro de diapositive 3"/>
          <p:cNvSpPr>
            <a:spLocks noGrp="1"/>
          </p:cNvSpPr>
          <p:nvPr>
            <p:ph type="sldNum" sz="quarter" idx="11"/>
          </p:nvPr>
        </p:nvSpPr>
        <p:spPr/>
        <p:txBody>
          <a:bodyPr/>
          <a:lstStyle/>
          <a:p>
            <a:pPr>
              <a:defRPr/>
            </a:pPr>
            <a:fld id="{A6281582-CF13-4328-AE52-164E8406DB8F}" type="slidenum">
              <a:rPr lang="fr-FR" altLang="fr-FR" smtClean="0"/>
              <a:pPr>
                <a:defRPr/>
              </a:pPr>
              <a:t>35</a:t>
            </a:fld>
            <a:endParaRPr lang="fr-FR" altLang="fr-FR" dirty="0"/>
          </a:p>
        </p:txBody>
      </p:sp>
    </p:spTree>
    <p:extLst>
      <p:ext uri="{BB962C8B-B14F-4D97-AF65-F5344CB8AC3E}">
        <p14:creationId xmlns:p14="http://schemas.microsoft.com/office/powerpoint/2010/main" val="18742334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333375"/>
            <a:ext cx="8229600" cy="684213"/>
          </a:xfrm>
        </p:spPr>
        <p:txBody>
          <a:bodyPr/>
          <a:lstStyle/>
          <a:p>
            <a:r>
              <a:rPr lang="en-US" altLang="en-US" dirty="0">
                <a:latin typeface="Arial" charset="0"/>
                <a:cs typeface="Arial" charset="0"/>
              </a:rPr>
              <a:t>Questions?</a:t>
            </a:r>
          </a:p>
        </p:txBody>
      </p:sp>
      <p:pic>
        <p:nvPicPr>
          <p:cNvPr id="5" name="Picture 3" descr="Picture of a cartoon man leaning on a question mark.Copyright is https://technovation10.wordpress.com/category/general-events/brainstorm/" title="Cartoon man leaning on a question mark"/>
          <p:cNvPicPr>
            <a:picLocks noChangeAspect="1" noChangeArrowheads="1"/>
          </p:cNvPicPr>
          <p:nvPr/>
        </p:nvPicPr>
        <p:blipFill>
          <a:blip r:embed="rId3" cstate="print"/>
          <a:srcRect/>
          <a:stretch>
            <a:fillRect/>
          </a:stretch>
        </p:blipFill>
        <p:spPr bwMode="auto">
          <a:xfrm>
            <a:off x="2879812" y="2204864"/>
            <a:ext cx="3384376" cy="3190985"/>
          </a:xfrm>
          <a:prstGeom prst="rect">
            <a:avLst/>
          </a:prstGeom>
          <a:noFill/>
          <a:ln w="9525">
            <a:noFill/>
            <a:miter lim="800000"/>
            <a:headEnd/>
            <a:tailEnd/>
          </a:ln>
          <a:effectLst/>
        </p:spPr>
      </p:pic>
      <p:sp>
        <p:nvSpPr>
          <p:cNvPr id="35843"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9356CCB7-C928-4DBF-9CB1-A551AAA24628}" type="slidenum">
              <a:rPr lang="fr-CA" altLang="en-US" sz="1400">
                <a:solidFill>
                  <a:srgbClr val="0033CC"/>
                </a:solidFill>
              </a:rPr>
              <a:pPr>
                <a:spcBef>
                  <a:spcPct val="0"/>
                </a:spcBef>
                <a:buClrTx/>
                <a:buSzTx/>
                <a:buFontTx/>
                <a:buNone/>
              </a:pPr>
              <a:t>36</a:t>
            </a:fld>
            <a:endParaRPr lang="fr-CA" altLang="en-US" sz="1400" dirty="0">
              <a:solidFill>
                <a:srgbClr val="0033CC"/>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260350"/>
            <a:ext cx="8229600" cy="684213"/>
          </a:xfrm>
        </p:spPr>
        <p:txBody>
          <a:bodyPr/>
          <a:lstStyle/>
          <a:p>
            <a:r>
              <a:rPr lang="en-US" altLang="en-US" dirty="0">
                <a:latin typeface="Arial" charset="0"/>
                <a:cs typeface="Arial" charset="0"/>
              </a:rPr>
              <a:t>Contact Us </a:t>
            </a:r>
          </a:p>
        </p:txBody>
      </p:sp>
      <p:sp>
        <p:nvSpPr>
          <p:cNvPr id="2" name="TextBox 1"/>
          <p:cNvSpPr txBox="1"/>
          <p:nvPr/>
        </p:nvSpPr>
        <p:spPr>
          <a:xfrm>
            <a:off x="1511660" y="1329189"/>
            <a:ext cx="6120680" cy="5186035"/>
          </a:xfrm>
          <a:prstGeom prst="rect">
            <a:avLst/>
          </a:prstGeom>
          <a:noFill/>
        </p:spPr>
        <p:txBody>
          <a:bodyPr wrap="square" rtlCol="0">
            <a:spAutoFit/>
          </a:bodyPr>
          <a:lstStyle/>
          <a:p>
            <a:pPr algn="ctr">
              <a:spcBef>
                <a:spcPts val="1800"/>
              </a:spcBef>
            </a:pPr>
            <a:r>
              <a:rPr lang="fr-CA" sz="3200" dirty="0">
                <a:solidFill>
                  <a:srgbClr val="002060"/>
                </a:solidFill>
              </a:rPr>
              <a:t>Laura King</a:t>
            </a:r>
          </a:p>
          <a:p>
            <a:pPr algn="ctr">
              <a:spcBef>
                <a:spcPts val="1800"/>
              </a:spcBef>
            </a:pPr>
            <a:r>
              <a:rPr lang="fr-CA" sz="3200" u="sng" dirty="0">
                <a:solidFill>
                  <a:srgbClr val="0033CC"/>
                </a:solidFill>
              </a:rPr>
              <a:t>laura.king@claurendeau.qc.ca</a:t>
            </a:r>
            <a:endParaRPr lang="fr-CA" sz="3200" dirty="0">
              <a:solidFill>
                <a:srgbClr val="002060"/>
              </a:solidFill>
            </a:endParaRPr>
          </a:p>
          <a:p>
            <a:pPr algn="ctr">
              <a:spcBef>
                <a:spcPts val="1800"/>
              </a:spcBef>
            </a:pPr>
            <a:r>
              <a:rPr lang="fr-CA" sz="3200" dirty="0">
                <a:solidFill>
                  <a:srgbClr val="002060"/>
                </a:solidFill>
              </a:rPr>
              <a:t>Mary Jorgensen</a:t>
            </a:r>
          </a:p>
          <a:p>
            <a:pPr algn="ctr">
              <a:spcBef>
                <a:spcPts val="1800"/>
              </a:spcBef>
            </a:pPr>
            <a:r>
              <a:rPr lang="fr-CA" sz="3200" u="sng" dirty="0">
                <a:solidFill>
                  <a:srgbClr val="0033CC"/>
                </a:solidFill>
              </a:rPr>
              <a:t>mjorgensen@dawsoncollege.qc.ca</a:t>
            </a:r>
            <a:endParaRPr lang="fr-CA" sz="3200" dirty="0">
              <a:solidFill>
                <a:srgbClr val="002060"/>
              </a:solidFill>
            </a:endParaRPr>
          </a:p>
          <a:p>
            <a:pPr algn="ctr">
              <a:spcBef>
                <a:spcPts val="1800"/>
              </a:spcBef>
            </a:pPr>
            <a:r>
              <a:rPr lang="fr-CA" sz="3200" dirty="0">
                <a:solidFill>
                  <a:srgbClr val="002060"/>
                </a:solidFill>
              </a:rPr>
              <a:t>Catherine </a:t>
            </a:r>
            <a:r>
              <a:rPr lang="fr-CA" sz="3200" dirty="0" err="1">
                <a:solidFill>
                  <a:srgbClr val="002060"/>
                </a:solidFill>
              </a:rPr>
              <a:t>Fichten</a:t>
            </a:r>
            <a:endParaRPr lang="fr-CA" sz="3200" dirty="0">
              <a:solidFill>
                <a:srgbClr val="002060"/>
              </a:solidFill>
            </a:endParaRPr>
          </a:p>
          <a:p>
            <a:pPr algn="ctr">
              <a:spcBef>
                <a:spcPts val="1800"/>
              </a:spcBef>
            </a:pPr>
            <a:r>
              <a:rPr lang="fr-CA" sz="3200" u="sng" dirty="0">
                <a:solidFill>
                  <a:srgbClr val="0033CC"/>
                </a:solidFill>
              </a:rPr>
              <a:t>catherine.fichten@mcgill.ca</a:t>
            </a:r>
          </a:p>
          <a:p>
            <a:pPr algn="ctr"/>
            <a:endParaRPr lang="en-US" sz="3200" dirty="0">
              <a:solidFill>
                <a:srgbClr val="002060"/>
              </a:solidFill>
            </a:endParaRPr>
          </a:p>
        </p:txBody>
      </p:sp>
      <p:sp>
        <p:nvSpPr>
          <p:cNvPr id="36868"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rgbClr val="0033CC"/>
              </a:buClr>
              <a:buSzPct val="110000"/>
              <a:buFont typeface="Arial" charset="0"/>
              <a:buChar char="•"/>
              <a:defRPr sz="3600">
                <a:solidFill>
                  <a:srgbClr val="072C62"/>
                </a:solidFill>
                <a:latin typeface="Arial" charset="0"/>
                <a:cs typeface="Arial" charset="0"/>
              </a:defRPr>
            </a:lvl1pPr>
            <a:lvl2pPr marL="742950" indent="-285750">
              <a:spcBef>
                <a:spcPts val="500"/>
              </a:spcBef>
              <a:buClr>
                <a:srgbClr val="0033CC"/>
              </a:buClr>
              <a:buSzPct val="110000"/>
              <a:buFont typeface="Arial" charset="0"/>
              <a:buChar char="•"/>
              <a:defRPr sz="3400">
                <a:solidFill>
                  <a:srgbClr val="072C62"/>
                </a:solidFill>
                <a:latin typeface="Arial" charset="0"/>
                <a:cs typeface="Arial" charset="0"/>
              </a:defRPr>
            </a:lvl2pPr>
            <a:lvl3pPr marL="1143000" indent="-228600">
              <a:spcBef>
                <a:spcPts val="500"/>
              </a:spcBef>
              <a:buClr>
                <a:srgbClr val="0033CC"/>
              </a:buClr>
              <a:buSzPct val="110000"/>
              <a:buFont typeface="Arial" charset="0"/>
              <a:buChar char="•"/>
              <a:defRPr sz="3200">
                <a:solidFill>
                  <a:srgbClr val="072C62"/>
                </a:solidFill>
                <a:latin typeface="Arial" charset="0"/>
                <a:cs typeface="Arial" charset="0"/>
              </a:defRPr>
            </a:lvl3pPr>
            <a:lvl4pPr marL="1600200" indent="-228600">
              <a:spcBef>
                <a:spcPts val="400"/>
              </a:spcBef>
              <a:buClr>
                <a:srgbClr val="0033CC"/>
              </a:buClr>
              <a:buSzPct val="110000"/>
              <a:buFont typeface="Arial" charset="0"/>
              <a:buChar char="•"/>
              <a:defRPr sz="3000">
                <a:solidFill>
                  <a:srgbClr val="072C62"/>
                </a:solidFill>
                <a:latin typeface="Arial" charset="0"/>
                <a:cs typeface="Arial" charset="0"/>
              </a:defRPr>
            </a:lvl4pPr>
            <a:lvl5pPr marL="2057400" indent="-228600">
              <a:spcBef>
                <a:spcPts val="300"/>
              </a:spcBef>
              <a:buClr>
                <a:srgbClr val="0033CC"/>
              </a:buClr>
              <a:buSzPct val="110000"/>
              <a:buFont typeface="Arial" charset="0"/>
              <a:buChar char="•"/>
              <a:defRPr sz="2800">
                <a:solidFill>
                  <a:srgbClr val="072C62"/>
                </a:solidFill>
                <a:latin typeface="Arial" charset="0"/>
                <a:cs typeface="Arial" charset="0"/>
              </a:defRPr>
            </a:lvl5pPr>
            <a:lvl6pPr marL="25146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6pPr>
            <a:lvl7pPr marL="29718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7pPr>
            <a:lvl8pPr marL="34290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8pPr>
            <a:lvl9pPr marL="3886200" indent="-228600" eaLnBrk="0" fontAlgn="base" hangingPunct="0">
              <a:spcBef>
                <a:spcPts val="300"/>
              </a:spcBef>
              <a:spcAft>
                <a:spcPct val="0"/>
              </a:spcAft>
              <a:buClr>
                <a:srgbClr val="0033CC"/>
              </a:buClr>
              <a:buSzPct val="110000"/>
              <a:buFont typeface="Arial" charset="0"/>
              <a:buChar char="•"/>
              <a:defRPr sz="2800">
                <a:solidFill>
                  <a:srgbClr val="072C62"/>
                </a:solidFill>
                <a:latin typeface="Arial" charset="0"/>
                <a:cs typeface="Arial" charset="0"/>
              </a:defRPr>
            </a:lvl9pPr>
          </a:lstStyle>
          <a:p>
            <a:pPr>
              <a:spcBef>
                <a:spcPct val="0"/>
              </a:spcBef>
              <a:buClrTx/>
              <a:buSzTx/>
              <a:buFontTx/>
              <a:buNone/>
            </a:pPr>
            <a:fld id="{5624E992-7B71-419F-89A6-CF04C5782A62}" type="slidenum">
              <a:rPr lang="fr-CA" altLang="en-US" sz="1400">
                <a:solidFill>
                  <a:srgbClr val="0033CC"/>
                </a:solidFill>
              </a:rPr>
              <a:pPr>
                <a:spcBef>
                  <a:spcPct val="0"/>
                </a:spcBef>
                <a:buClrTx/>
                <a:buSzTx/>
                <a:buFontTx/>
                <a:buNone/>
              </a:pPr>
              <a:t>37</a:t>
            </a:fld>
            <a:endParaRPr lang="fr-CA" altLang="en-US" sz="1400" dirty="0">
              <a:solidFill>
                <a:srgbClr val="0033CC"/>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Origin</Template>
  <TotalTime>15896</TotalTime>
  <Words>1425</Words>
  <Application>Microsoft Office PowerPoint</Application>
  <PresentationFormat>On-screen Show (4:3)</PresentationFormat>
  <Paragraphs>340</Paragraphs>
  <Slides>37</Slides>
  <Notes>37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6" baseType="lpstr">
      <vt:lpstr>Arial</vt:lpstr>
      <vt:lpstr>Bookman Old Style</vt:lpstr>
      <vt:lpstr>Gill Sans MT</vt:lpstr>
      <vt:lpstr>Tahoma</vt:lpstr>
      <vt:lpstr>Times New Roman</vt:lpstr>
      <vt:lpstr>Wingdings</vt:lpstr>
      <vt:lpstr>Wingdings 3</vt:lpstr>
      <vt:lpstr>Origine</vt:lpstr>
      <vt:lpstr>Worksheet</vt:lpstr>
      <vt:lpstr>Let Research Help You Navigate the Waters of Technology in the Classroom</vt:lpstr>
      <vt:lpstr>Team</vt:lpstr>
      <vt:lpstr>Team</vt:lpstr>
      <vt:lpstr>Agenda</vt:lpstr>
      <vt:lpstr>Why Did We Conduct this Research</vt:lpstr>
      <vt:lpstr>Phase One: Student Perspective</vt:lpstr>
      <vt:lpstr>Phase One: Research Overview </vt:lpstr>
      <vt:lpstr>Method </vt:lpstr>
      <vt:lpstr>Student Characteristics</vt:lpstr>
      <vt:lpstr>PowerPoint Presentation</vt:lpstr>
      <vt:lpstr>Course Materials Available Online</vt:lpstr>
      <vt:lpstr> Online Tools used by my Teachers</vt:lpstr>
      <vt:lpstr>Communication Tools used by my Teachers</vt:lpstr>
      <vt:lpstr>What Did and Did Not Work Well According to Students</vt:lpstr>
      <vt:lpstr>What Did and Did Not Work Well According to Students</vt:lpstr>
      <vt:lpstr>What Did and Did Not Work Well According to Students</vt:lpstr>
      <vt:lpstr>Student Views: Use of Personal Technology in Class</vt:lpstr>
      <vt:lpstr>Students’ Suggestions</vt:lpstr>
      <vt:lpstr>Phase Two: Teacher Perspective</vt:lpstr>
      <vt:lpstr>PowerPoint Presentation</vt:lpstr>
      <vt:lpstr>PowerPoint Presentation</vt:lpstr>
      <vt:lpstr>PowerPoint Presentation</vt:lpstr>
      <vt:lpstr>How Teachers Learned to Use Technology</vt:lpstr>
      <vt:lpstr>Challenges Teachers faced using Technology</vt:lpstr>
      <vt:lpstr>Challenges Teachers faced using Technology</vt:lpstr>
      <vt:lpstr>Challenges Teachers faced using Technology</vt:lpstr>
      <vt:lpstr>Teachers’ Wish List </vt:lpstr>
      <vt:lpstr>Phase Three: Comparison of the Student and Teacher Perspectives</vt:lpstr>
      <vt:lpstr>Students and Professors Agree</vt:lpstr>
      <vt:lpstr>Students and Professors Disagree</vt:lpstr>
      <vt:lpstr>Comparison of Student and Faculty Views About Use of Personal Technology in Class</vt:lpstr>
      <vt:lpstr>Innovative technology used by teachers</vt:lpstr>
      <vt:lpstr>List of Technology</vt:lpstr>
      <vt:lpstr>Do’s and don’ts of research (tips and advice from researchers with over 20 years of experience)</vt:lpstr>
      <vt:lpstr>Best Research Practices</vt:lpstr>
      <vt:lpstr>Questions?</vt:lpstr>
      <vt:lpstr>Contact Us </vt:lpstr>
    </vt:vector>
  </TitlesOfParts>
  <Company>TRADINTEK - Services linguistiques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TRA6053 - Méthodologie et outils de la localisation II</dc:title>
  <dc:creator>Christian Mayer</dc:creator>
  <cp:lastModifiedBy>Catherine Martos-Fichten</cp:lastModifiedBy>
  <cp:revision>792</cp:revision>
  <cp:lastPrinted>2018-03-02T18:14:48Z</cp:lastPrinted>
  <dcterms:created xsi:type="dcterms:W3CDTF">2002-08-29T15:31:57Z</dcterms:created>
  <dcterms:modified xsi:type="dcterms:W3CDTF">2019-11-17T21:47:28Z</dcterms:modified>
</cp:coreProperties>
</file>