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12"/>
  </p:notesMasterIdLst>
  <p:handoutMasterIdLst>
    <p:handoutMasterId r:id="rId13"/>
  </p:handoutMasterIdLst>
  <p:sldIdLst>
    <p:sldId id="283" r:id="rId2"/>
    <p:sldId id="380" r:id="rId3"/>
    <p:sldId id="383" r:id="rId4"/>
    <p:sldId id="302" r:id="rId5"/>
    <p:sldId id="376" r:id="rId6"/>
    <p:sldId id="385" r:id="rId7"/>
    <p:sldId id="389" r:id="rId8"/>
    <p:sldId id="390" r:id="rId9"/>
    <p:sldId id="381" r:id="rId10"/>
    <p:sldId id="294" r:id="rId11"/>
  </p:sldIdLst>
  <p:sldSz cx="9144000" cy="6858000" type="screen4x3"/>
  <p:notesSz cx="9296400" cy="6858000"/>
  <p:defaultTextStyle>
    <a:defPPr>
      <a:defRPr lang="fr-CA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 userDrawn="1">
          <p15:clr>
            <a:srgbClr val="A4A3A4"/>
          </p15:clr>
        </p15:guide>
        <p15:guide id="2" pos="292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 and E" initials="LaE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C91103"/>
    <a:srgbClr val="CC6600"/>
    <a:srgbClr val="CC9900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06" autoAdjust="0"/>
    <p:restoredTop sz="91807" autoAdjust="0"/>
  </p:normalViewPr>
  <p:slideViewPr>
    <p:cSldViewPr>
      <p:cViewPr varScale="1">
        <p:scale>
          <a:sx n="84" d="100"/>
          <a:sy n="84" d="100"/>
        </p:scale>
        <p:origin x="1584" y="1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3" d="100"/>
          <a:sy n="93" d="100"/>
        </p:scale>
        <p:origin x="1776" y="82"/>
      </p:cViewPr>
      <p:guideLst>
        <p:guide orient="horz" pos="2160"/>
        <p:guide pos="292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27859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1832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65373" y="0"/>
            <a:ext cx="4029442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1833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5100"/>
            <a:ext cx="4027859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1833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65373" y="6515100"/>
            <a:ext cx="4029442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94164601-6281-47D0-921F-0F42C8F89E2C}" type="slidenum">
              <a:rPr lang="fr-CA" altLang="fr-FR"/>
              <a:pPr>
                <a:defRPr/>
              </a:pPr>
              <a:t>‹#›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25011298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27859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68542" y="0"/>
            <a:ext cx="4027859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33700" y="514350"/>
            <a:ext cx="3430588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39098" y="3257550"/>
            <a:ext cx="6818205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A" noProof="0"/>
              <a:t>Cliquez pour modifier les styles du texte du masque</a:t>
            </a:r>
          </a:p>
          <a:p>
            <a:pPr lvl="1"/>
            <a:r>
              <a:rPr lang="fr-CA" noProof="0"/>
              <a:t>Deuxième niveau</a:t>
            </a:r>
          </a:p>
          <a:p>
            <a:pPr lvl="2"/>
            <a:r>
              <a:rPr lang="fr-CA" noProof="0"/>
              <a:t>Troisième niveau</a:t>
            </a:r>
          </a:p>
          <a:p>
            <a:pPr lvl="3"/>
            <a:r>
              <a:rPr lang="fr-CA" noProof="0"/>
              <a:t>Quatrième niveau</a:t>
            </a:r>
          </a:p>
          <a:p>
            <a:pPr lvl="4"/>
            <a:r>
              <a:rPr lang="fr-CA" noProof="0"/>
              <a:t>Cinquième niveau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5100"/>
            <a:ext cx="4027859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68542" y="6515100"/>
            <a:ext cx="4027859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DAE4E70F-697E-4098-ACB2-62C4FAF0F957}" type="slidenum">
              <a:rPr lang="fr-CA" altLang="fr-FR"/>
              <a:pPr>
                <a:defRPr/>
              </a:pPr>
              <a:t>‹#›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18445531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105150" y="857250"/>
            <a:ext cx="3086100" cy="2314575"/>
          </a:xfrm>
          <a:ln/>
        </p:spPr>
      </p:sp>
      <p:sp>
        <p:nvSpPr>
          <p:cNvPr id="38915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38916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91861CFD-ECC4-4857-B9A2-9B12CBA1AF94}" type="slidenum">
              <a:rPr lang="fr-CA" altLang="fr-FR">
                <a:latin typeface="Tahoma" pitchFamily="34" charset="0"/>
              </a:rPr>
              <a:pPr>
                <a:spcBef>
                  <a:spcPct val="0"/>
                </a:spcBef>
              </a:pPr>
              <a:t>1</a:t>
            </a:fld>
            <a:endParaRPr lang="fr-CA" altLang="fr-FR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40502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2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18226151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3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27972844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4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16719365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5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6315977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769337-A97D-4275-90F3-5008F56A9E90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795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sz="120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fr-CA" alt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2844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fr-CA" sz="120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fr-CA" alt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2844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3:notes"/>
          <p:cNvSpPr txBox="1">
            <a:spLocks noGrp="1"/>
          </p:cNvSpPr>
          <p:nvPr>
            <p:ph type="body" idx="1"/>
          </p:nvPr>
        </p:nvSpPr>
        <p:spPr>
          <a:xfrm>
            <a:off x="1239099" y="3257550"/>
            <a:ext cx="6818205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0" name="Google Shape;19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33700" y="514350"/>
            <a:ext cx="3430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204959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fld id="{FF4930DE-639F-4E09-B60E-1526BEB056CC}" type="slidenum">
              <a:rPr lang="fr-CA" altLang="fr-FR" sz="1200"/>
              <a:pPr/>
              <a:t>10</a:t>
            </a:fld>
            <a:endParaRPr lang="fr-CA" altLang="fr-FR" sz="1200"/>
          </a:p>
        </p:txBody>
      </p:sp>
    </p:spTree>
    <p:extLst>
      <p:ext uri="{BB962C8B-B14F-4D97-AF65-F5344CB8AC3E}">
        <p14:creationId xmlns:p14="http://schemas.microsoft.com/office/powerpoint/2010/main" val="3221111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839788" y="3648075"/>
            <a:ext cx="7835900" cy="1279525"/>
          </a:xfrm>
          <a:prstGeom prst="rect">
            <a:avLst/>
          </a:prstGeom>
          <a:noFill/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840161" y="3648074"/>
            <a:ext cx="7836294" cy="1228726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840160" y="5034508"/>
            <a:ext cx="7836295" cy="685800"/>
          </a:xfrm>
          <a:ln>
            <a:noFill/>
          </a:ln>
        </p:spPr>
        <p:txBody>
          <a:bodyPr/>
          <a:lstStyle>
            <a:lvl1pPr marL="0" indent="0" algn="r">
              <a:buNone/>
              <a:defRPr sz="20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fr-FR" dirty="0"/>
              <a:t>Modifiez le style des sous-titres du masque</a:t>
            </a:r>
            <a:endParaRPr lang="en-US" dirty="0"/>
          </a:p>
        </p:txBody>
      </p:sp>
      <p:sp>
        <p:nvSpPr>
          <p:cNvPr id="5" name="Espace réservé de la date 27"/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0372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 b="1">
                <a:effectLst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457200" y="1268760"/>
            <a:ext cx="8229600" cy="4888200"/>
          </a:xfrm>
        </p:spPr>
        <p:txBody>
          <a:bodyPr/>
          <a:lstStyle>
            <a:lvl1pPr marL="361950" indent="-361950">
              <a:buSzPct val="110000"/>
              <a:defRPr/>
            </a:lvl1pPr>
            <a:lvl2pPr marL="628650" indent="-354013">
              <a:buSzPct val="110000"/>
              <a:defRPr sz="3200"/>
            </a:lvl2pPr>
            <a:lvl3pPr marL="895350" indent="-301625">
              <a:buSzPct val="110000"/>
              <a:defRPr sz="2800"/>
            </a:lvl3pPr>
            <a:lvl4pPr marL="1162050" indent="-293688">
              <a:buSzPct val="110000"/>
              <a:defRPr sz="2400"/>
            </a:lvl4pPr>
            <a:lvl5pPr marL="1438275" indent="-295275">
              <a:buSzPct val="110000"/>
              <a:defRPr sz="2000"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Espace réservé de la dat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22"/>
          <p:cNvSpPr>
            <a:spLocks noGrp="1"/>
          </p:cNvSpPr>
          <p:nvPr>
            <p:ph type="sldNum" sz="quarter" idx="11"/>
          </p:nvPr>
        </p:nvSpPr>
        <p:spPr>
          <a:xfrm>
            <a:off x="8629650" y="6353175"/>
            <a:ext cx="514350" cy="385763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6281582-CF13-4328-AE52-164E8406DB8F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040175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7B59F-D63B-4DF2-8647-20A8DA6F981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Espace réservé du titre 21"/>
          <p:cNvSpPr>
            <a:spLocks noGrp="1"/>
          </p:cNvSpPr>
          <p:nvPr>
            <p:ph type="title"/>
          </p:nvPr>
        </p:nvSpPr>
        <p:spPr bwMode="auto">
          <a:xfrm>
            <a:off x="467544" y="332110"/>
            <a:ext cx="822960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dirty="0"/>
              <a:t>Modifiez le style du titre</a:t>
            </a:r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2248025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21"/>
          <p:cNvSpPr>
            <a:spLocks noGrp="1"/>
          </p:cNvSpPr>
          <p:nvPr>
            <p:ph type="title"/>
          </p:nvPr>
        </p:nvSpPr>
        <p:spPr bwMode="auto">
          <a:xfrm>
            <a:off x="457200" y="152400"/>
            <a:ext cx="822960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dirty="0"/>
              <a:t>Modifiez le style du titre</a:t>
            </a:r>
            <a:endParaRPr lang="en-US" altLang="fr-FR" dirty="0"/>
          </a:p>
        </p:txBody>
      </p:sp>
      <p:sp>
        <p:nvSpPr>
          <p:cNvPr id="1027" name="Espace réservé du texte 12"/>
          <p:cNvSpPr>
            <a:spLocks noGrp="1"/>
          </p:cNvSpPr>
          <p:nvPr>
            <p:ph type="body" idx="1"/>
          </p:nvPr>
        </p:nvSpPr>
        <p:spPr bwMode="auto">
          <a:xfrm>
            <a:off x="457200" y="1268413"/>
            <a:ext cx="8229600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  <a:endParaRPr lang="en-US" altLang="fr-FR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585788" y="6353175"/>
            <a:ext cx="2289175" cy="3651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2898775" y="6356350"/>
            <a:ext cx="3505200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8629650" y="6469063"/>
            <a:ext cx="514350" cy="2698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solidFill>
                  <a:srgbClr val="0033CC"/>
                </a:solidFill>
                <a:latin typeface="Arial" charset="0"/>
              </a:defRPr>
            </a:lvl1pPr>
          </a:lstStyle>
          <a:p>
            <a:pPr>
              <a:defRPr/>
            </a:pPr>
            <a:fld id="{72234017-407F-42B7-9DEE-7B59F45BBA7E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  <p:sp>
        <p:nvSpPr>
          <p:cNvPr id="1031" name="Connecteur droit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ln>
                <a:solidFill>
                  <a:schemeClr val="tx1"/>
                </a:solidFill>
                <a:prstDash val="solid"/>
              </a:ln>
            </a:endParaRPr>
          </a:p>
        </p:txBody>
      </p:sp>
      <p:sp>
        <p:nvSpPr>
          <p:cNvPr id="1032" name="Connecteur droit 28"/>
          <p:cNvSpPr>
            <a:spLocks noChangeShapeType="1"/>
          </p:cNvSpPr>
          <p:nvPr userDrawn="1"/>
        </p:nvSpPr>
        <p:spPr bwMode="auto">
          <a:xfrm>
            <a:off x="457200" y="1125538"/>
            <a:ext cx="82296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pic>
        <p:nvPicPr>
          <p:cNvPr id="1033" name="Picture 25" descr="Adaptech logo blue"/>
          <p:cNvPicPr>
            <a:picLocks noChangeAspect="1" noChangeArrowheads="1"/>
          </p:cNvPicPr>
          <p:nvPr userDrawn="1"/>
        </p:nvPicPr>
        <p:blipFill>
          <a:blip r:embed="rId5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" y="6388100"/>
            <a:ext cx="301625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0033CC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9pPr>
    </p:titleStyle>
    <p:bodyStyle>
      <a:lvl1pPr marL="357188" indent="-357188" algn="l" rtl="0" eaLnBrk="0" fontAlgn="base" hangingPunct="0">
        <a:spcBef>
          <a:spcPts val="6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6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22300" indent="-347663" algn="l" rtl="0" eaLnBrk="0" fontAlgn="base" hangingPunct="0">
        <a:spcBef>
          <a:spcPts val="5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4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01700" indent="-307975" algn="l" rtl="0" eaLnBrk="0" fontAlgn="base" hangingPunct="0">
        <a:spcBef>
          <a:spcPts val="5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2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66813" indent="-298450" algn="l" rtl="0" eaLnBrk="0" fontAlgn="base" hangingPunct="0">
        <a:spcBef>
          <a:spcPts val="4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0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31925" indent="-288925" algn="l" rtl="0" eaLnBrk="0" fontAlgn="base" hangingPunct="0">
        <a:spcBef>
          <a:spcPts val="3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28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laura.king@claurendeau.qc.ca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adaptech.org/" TargetMode="External"/><Relationship Id="rId5" Type="http://schemas.openxmlformats.org/officeDocument/2006/relationships/hyperlink" Target="mailto:ahavel@dawsoncollege.qc.ca" TargetMode="External"/><Relationship Id="rId4" Type="http://schemas.openxmlformats.org/officeDocument/2006/relationships/hyperlink" Target="mailto:cfichten@dawsoncollege.qc.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ctrTitle"/>
          </p:nvPr>
        </p:nvSpPr>
        <p:spPr>
          <a:xfrm>
            <a:off x="515938" y="260648"/>
            <a:ext cx="8112125" cy="2212975"/>
          </a:xfrm>
        </p:spPr>
        <p:txBody>
          <a:bodyPr anchor="ctr"/>
          <a:lstStyle/>
          <a:p>
            <a:pPr algn="ctr"/>
            <a:r>
              <a:rPr lang="en-US" altLang="en-US" sz="4200" dirty="0">
                <a:solidFill>
                  <a:srgbClr val="0033CC"/>
                </a:solidFill>
                <a:effectLst/>
                <a:latin typeface="Arial" charset="0"/>
                <a:cs typeface="Arial" charset="0"/>
              </a:rPr>
              <a:t>More than meets the eye:</a:t>
            </a:r>
            <a:br>
              <a:rPr lang="en-US" altLang="en-US" sz="4200" dirty="0">
                <a:solidFill>
                  <a:srgbClr val="0033CC"/>
                </a:solidFill>
                <a:effectLst/>
                <a:latin typeface="Arial" charset="0"/>
                <a:cs typeface="Arial" charset="0"/>
              </a:rPr>
            </a:br>
            <a:r>
              <a:rPr lang="en-US" altLang="en-US" sz="4200" dirty="0">
                <a:solidFill>
                  <a:srgbClr val="0033CC"/>
                </a:solidFill>
                <a:effectLst/>
                <a:latin typeface="Arial" charset="0"/>
                <a:cs typeface="Arial" charset="0"/>
              </a:rPr>
              <a:t>Engaging Stakeholders</a:t>
            </a:r>
          </a:p>
        </p:txBody>
      </p:sp>
      <p:sp>
        <p:nvSpPr>
          <p:cNvPr id="4100" name="Connecteur droit 28" descr="blue separator line" title="blue separator line"/>
          <p:cNvSpPr>
            <a:spLocks noChangeShapeType="1"/>
          </p:cNvSpPr>
          <p:nvPr/>
        </p:nvSpPr>
        <p:spPr bwMode="auto">
          <a:xfrm>
            <a:off x="398463" y="2500738"/>
            <a:ext cx="82296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7950" y="2708920"/>
            <a:ext cx="8928100" cy="2592288"/>
          </a:xfrm>
        </p:spPr>
        <p:txBody>
          <a:bodyPr>
            <a:normAutofit fontScale="85000" lnSpcReduction="20000"/>
          </a:bodyPr>
          <a:lstStyle/>
          <a:p>
            <a:pPr algn="ctr">
              <a:lnSpc>
                <a:spcPct val="120000"/>
              </a:lnSpc>
              <a:spcBef>
                <a:spcPts val="1600"/>
              </a:spcBef>
              <a:spcAft>
                <a:spcPts val="600"/>
              </a:spcAft>
              <a:defRPr/>
            </a:pPr>
            <a:r>
              <a:rPr lang="en-US" sz="3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Laura King, Alice Havel,</a:t>
            </a:r>
            <a:br>
              <a:rPr lang="en-US" sz="3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Mary Jorgensen, Catherine </a:t>
            </a:r>
            <a:r>
              <a:rPr lang="en-US" sz="3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Fichten</a:t>
            </a:r>
            <a:br>
              <a:rPr lang="en-US" sz="3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ct val="120000"/>
              </a:lnSpc>
              <a:spcBef>
                <a:spcPct val="0"/>
              </a:spcBef>
              <a:buClrTx/>
              <a:buSzTx/>
              <a:defRPr/>
            </a:pPr>
            <a:r>
              <a:rPr lang="en-US" altLang="en-US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5th Ed-ICT International Network Symposium </a:t>
            </a:r>
            <a:br>
              <a:rPr lang="en-US" altLang="en-US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Newport </a:t>
            </a:r>
            <a:r>
              <a:rPr lang="en-US" altLang="en-US" sz="2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Pagnell</a:t>
            </a:r>
            <a:r>
              <a:rPr lang="en-US" altLang="en-US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England</a:t>
            </a:r>
          </a:p>
          <a:p>
            <a:pPr algn="ctr" eaLnBrk="1" hangingPunct="1">
              <a:lnSpc>
                <a:spcPct val="120000"/>
              </a:lnSpc>
              <a:spcBef>
                <a:spcPct val="0"/>
              </a:spcBef>
              <a:buClrTx/>
              <a:buSzTx/>
              <a:defRPr/>
            </a:pPr>
            <a:r>
              <a:rPr lang="en-US" altLang="en-US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June 11-13, 2019</a:t>
            </a:r>
          </a:p>
          <a:p>
            <a:pPr algn="ctr">
              <a:lnSpc>
                <a:spcPts val="2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1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01" name="Picture 25" descr="Adaptech logo blue. Copyright is http://www.adaptech.org/" title="Adaptech logo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098" y="6018360"/>
            <a:ext cx="631825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Globe with lines connecting different countries. Copyright is http://ed-ict.com/" title="Ed-ICT International Network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0021" y="5983435"/>
            <a:ext cx="923718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Dawson College logo. Copyright is https://www.crowdrise.com/campusteamdawson1" title="Dawson College logo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62203" y="6324748"/>
            <a:ext cx="1282700" cy="39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7" descr="Cégep André-Laurendeau logo. Copyright is https://fr.wikipedia.org/wiki/Fichier:Logo_du_C%C3%A9gep_Andr%C3%A9-Laurendeau.svg" title="Cégep André-Laurendeau logo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52837" y="6113611"/>
            <a:ext cx="1810268" cy="609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Creative Commons License symbol for Attribution - Non Commercia l- No Derivatives 4.0 International. Copyright is &#10;http://creativecommons.org/about &#10;" title="Creative Commons License symbol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983" y="5457952"/>
            <a:ext cx="1162035" cy="404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2</a:t>
            </a:fld>
            <a:endParaRPr lang="fr-FR" alt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684213"/>
          </a:xfrm>
        </p:spPr>
        <p:txBody>
          <a:bodyPr/>
          <a:lstStyle/>
          <a:p>
            <a:r>
              <a:rPr lang="en-CA" dirty="0"/>
              <a:t>Guiding Question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556792"/>
            <a:ext cx="8229600" cy="2016224"/>
          </a:xfrm>
        </p:spPr>
        <p:txBody>
          <a:bodyPr/>
          <a:lstStyle/>
          <a:p>
            <a:pPr marL="0" indent="0">
              <a:buNone/>
            </a:pPr>
            <a:r>
              <a:rPr lang="en-CA" dirty="0"/>
              <a:t>What have I learnt from the previous four symposi</a:t>
            </a:r>
            <a:r>
              <a:rPr lang="en-CA" dirty="0">
                <a:solidFill>
                  <a:schemeClr val="tx1"/>
                </a:solidFill>
              </a:rPr>
              <a:t>a</a:t>
            </a:r>
            <a:r>
              <a:rPr lang="en-CA" dirty="0"/>
              <a:t> regarding the engagement of stakeholders?</a:t>
            </a:r>
            <a:endParaRPr lang="fr-CA" dirty="0"/>
          </a:p>
          <a:p>
            <a:pPr marL="0" indent="0">
              <a:buNone/>
            </a:pPr>
            <a:r>
              <a:rPr lang="en-CA" dirty="0"/>
              <a:t> </a:t>
            </a:r>
            <a:endParaRPr lang="fr-CA" dirty="0"/>
          </a:p>
          <a:p>
            <a:endParaRPr lang="fr-CA" dirty="0"/>
          </a:p>
        </p:txBody>
      </p:sp>
      <p:pic>
        <p:nvPicPr>
          <p:cNvPr id="5" name="Google Shape;194;p24" descr="Un bonhomme animé s'accotant sur un point d'interrogation. Les droits d'auteur sont :  https://technovation10.wordpress.com/category/general-events/brainstorm/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16216" y="3861048"/>
            <a:ext cx="2145475" cy="20228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04246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684213"/>
          </a:xfrm>
        </p:spPr>
        <p:txBody>
          <a:bodyPr/>
          <a:lstStyle/>
          <a:p>
            <a:r>
              <a:rPr lang="fr-CA" dirty="0" err="1"/>
              <a:t>Stakeholders</a:t>
            </a:r>
            <a:r>
              <a:rPr lang="fr-CA" dirty="0"/>
              <a:t> in </a:t>
            </a:r>
            <a:r>
              <a:rPr lang="fr-CA" dirty="0" err="1"/>
              <a:t>Abundance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251520" y="1133088"/>
            <a:ext cx="8892480" cy="4888200"/>
          </a:xfrm>
        </p:spPr>
        <p:txBody>
          <a:bodyPr/>
          <a:lstStyle/>
          <a:p>
            <a:r>
              <a:rPr lang="en-CA" sz="3200" dirty="0"/>
              <a:t>Obvious </a:t>
            </a:r>
          </a:p>
          <a:p>
            <a:pPr lvl="1"/>
            <a:r>
              <a:rPr lang="en-CA" sz="2800" dirty="0"/>
              <a:t>Students with disabilities, service providers</a:t>
            </a:r>
          </a:p>
          <a:p>
            <a:r>
              <a:rPr lang="en-CA" sz="3200" dirty="0"/>
              <a:t>Logical </a:t>
            </a:r>
          </a:p>
          <a:p>
            <a:pPr lvl="1"/>
            <a:r>
              <a:rPr lang="en-CA" sz="2800" dirty="0"/>
              <a:t>Administrators, faculty</a:t>
            </a:r>
          </a:p>
          <a:p>
            <a:r>
              <a:rPr lang="en-CA" sz="3200" dirty="0"/>
              <a:t>Less-frequently considered </a:t>
            </a:r>
          </a:p>
          <a:p>
            <a:pPr lvl="1"/>
            <a:r>
              <a:rPr lang="en-CA" sz="2800" dirty="0"/>
              <a:t>Procurement officers, faculty with disabilities</a:t>
            </a:r>
          </a:p>
          <a:p>
            <a:r>
              <a:rPr lang="en-CA" sz="3200" dirty="0"/>
              <a:t>Yes of course</a:t>
            </a:r>
          </a:p>
          <a:p>
            <a:pPr lvl="1"/>
            <a:r>
              <a:rPr lang="en-CA" sz="2800" dirty="0"/>
              <a:t>Librarians</a:t>
            </a:r>
          </a:p>
          <a:p>
            <a:r>
              <a:rPr lang="en-CA" sz="3200" dirty="0"/>
              <a:t>Even at the PCE level</a:t>
            </a:r>
          </a:p>
          <a:p>
            <a:pPr lvl="1"/>
            <a:r>
              <a:rPr lang="en-CA" sz="2800" dirty="0"/>
              <a:t>Parents</a:t>
            </a:r>
            <a:endParaRPr lang="fr-CA" sz="28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3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2949020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fld id="{CB24BB6E-AE0A-4E6B-9D8A-8CAAF95DED15}" type="slidenum">
              <a:rPr lang="fr-FR" altLang="fr-FR" sz="1400">
                <a:solidFill>
                  <a:srgbClr val="0033CC"/>
                </a:solidFill>
                <a:latin typeface="Arial" charset="0"/>
              </a:rPr>
              <a:pPr/>
              <a:t>4</a:t>
            </a:fld>
            <a:endParaRPr lang="fr-FR" altLang="fr-FR" sz="1400">
              <a:solidFill>
                <a:srgbClr val="0033CC"/>
              </a:solidFill>
              <a:latin typeface="Arial" charset="0"/>
            </a:endParaRPr>
          </a:p>
        </p:txBody>
      </p:sp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684213"/>
          </a:xfrm>
        </p:spPr>
        <p:txBody>
          <a:bodyPr/>
          <a:lstStyle/>
          <a:p>
            <a:r>
              <a:rPr lang="en-CA" altLang="en-US" dirty="0">
                <a:latin typeface="Arial" charset="0"/>
                <a:cs typeface="Arial" charset="0"/>
              </a:rPr>
              <a:t>From Which Direction?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sz="quarter" idx="1"/>
          </p:nvPr>
        </p:nvSpPr>
        <p:spPr>
          <a:xfrm>
            <a:off x="80882" y="1278523"/>
            <a:ext cx="8982236" cy="5040907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CA" altLang="en-US" dirty="0">
                <a:latin typeface="Arial" charset="0"/>
                <a:cs typeface="Arial" charset="0"/>
              </a:rPr>
              <a:t>Top down </a:t>
            </a:r>
          </a:p>
          <a:p>
            <a:pPr lvl="1">
              <a:spcBef>
                <a:spcPts val="0"/>
              </a:spcBef>
            </a:pPr>
            <a:r>
              <a:rPr lang="en-US" dirty="0"/>
              <a:t>Government officials, legislators, managers</a:t>
            </a:r>
          </a:p>
          <a:p>
            <a:pPr>
              <a:spcAft>
                <a:spcPts val="600"/>
              </a:spcAft>
            </a:pPr>
            <a:r>
              <a:rPr lang="en-CA" altLang="en-US" dirty="0">
                <a:latin typeface="Arial" charset="0"/>
                <a:cs typeface="Arial" charset="0"/>
              </a:rPr>
              <a:t>Bottom up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altLang="en-US" dirty="0">
                <a:latin typeface="Arial" charset="0"/>
                <a:cs typeface="Arial" charset="0"/>
              </a:rPr>
              <a:t>Service providers, students, ICT technicians</a:t>
            </a:r>
            <a:endParaRPr lang="en-CA" altLang="en-US" dirty="0">
              <a:latin typeface="Arial" charset="0"/>
              <a:cs typeface="Arial" charset="0"/>
            </a:endParaRPr>
          </a:p>
          <a:p>
            <a:pPr>
              <a:spcAft>
                <a:spcPts val="600"/>
              </a:spcAft>
            </a:pPr>
            <a:r>
              <a:rPr lang="en-CA" altLang="en-US" dirty="0">
                <a:latin typeface="Arial" charset="0"/>
                <a:cs typeface="Arial" charset="0"/>
              </a:rPr>
              <a:t>Direction influenced by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CA" altLang="en-US" dirty="0">
                <a:latin typeface="Arial" charset="0"/>
                <a:cs typeface="Arial" charset="0"/>
              </a:rPr>
              <a:t>Multiple factors</a:t>
            </a:r>
          </a:p>
          <a:p>
            <a:r>
              <a:rPr lang="en-CA" altLang="en-US" dirty="0">
                <a:latin typeface="Arial" charset="0"/>
                <a:cs typeface="Arial" charset="0"/>
              </a:rPr>
              <a:t>Meet in the middle </a:t>
            </a:r>
          </a:p>
        </p:txBody>
      </p:sp>
      <p:pic>
        <p:nvPicPr>
          <p:cNvPr id="1026" name="Picture 2" descr="Arrow pointing down saying top down beside an arrow pointing up saying bottom up with the word or written in between. Copyright is https://www.insightstoenglish.com/tips-insights/top-down-bottom-u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581128"/>
            <a:ext cx="3707904" cy="1483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ECAF89-3B19-4FFE-865A-963AB8444C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5</a:t>
            </a:fld>
            <a:endParaRPr lang="fr-FR" alt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C986AB-5257-41E5-9382-AAD6514D9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684213"/>
          </a:xfrm>
        </p:spPr>
        <p:txBody>
          <a:bodyPr/>
          <a:lstStyle/>
          <a:p>
            <a:br>
              <a:rPr lang="en-US" dirty="0"/>
            </a:br>
            <a:r>
              <a:rPr lang="en-US" dirty="0"/>
              <a:t>Part of the Equation 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26FD88-E9D1-434A-A54D-A33CC0629B3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89756" y="1268760"/>
            <a:ext cx="8964488" cy="4888200"/>
          </a:xfrm>
        </p:spPr>
        <p:txBody>
          <a:bodyPr/>
          <a:lstStyle/>
          <a:p>
            <a:pPr lvl="1">
              <a:spcBef>
                <a:spcPts val="800"/>
              </a:spcBef>
              <a:spcAft>
                <a:spcPts val="800"/>
              </a:spcAft>
            </a:pPr>
            <a:r>
              <a:rPr lang="en-CA" sz="3600" dirty="0"/>
              <a:t>The silent</a:t>
            </a:r>
          </a:p>
          <a:p>
            <a:pPr lvl="1">
              <a:spcBef>
                <a:spcPts val="800"/>
              </a:spcBef>
              <a:spcAft>
                <a:spcPts val="800"/>
              </a:spcAft>
            </a:pPr>
            <a:r>
              <a:rPr lang="en-CA" sz="3600" dirty="0"/>
              <a:t>The silenced</a:t>
            </a:r>
            <a:endParaRPr lang="en-US" sz="3600" dirty="0"/>
          </a:p>
          <a:p>
            <a:pPr lvl="1">
              <a:spcBef>
                <a:spcPts val="800"/>
              </a:spcBef>
              <a:spcAft>
                <a:spcPts val="800"/>
              </a:spcAft>
            </a:pPr>
            <a:r>
              <a:rPr lang="en-CA" sz="3600" dirty="0"/>
              <a:t>Strong voice versus no voice</a:t>
            </a:r>
          </a:p>
          <a:p>
            <a:pPr lvl="1">
              <a:spcBef>
                <a:spcPts val="800"/>
              </a:spcBef>
              <a:spcAft>
                <a:spcPts val="800"/>
              </a:spcAft>
            </a:pPr>
            <a:r>
              <a:rPr lang="en-CA" sz="3600" dirty="0">
                <a:solidFill>
                  <a:schemeClr val="accent4">
                    <a:lumMod val="50000"/>
                  </a:schemeClr>
                </a:solidFill>
              </a:rPr>
              <a:t>The velveteen rabbit</a:t>
            </a:r>
          </a:p>
          <a:p>
            <a:pPr lvl="1">
              <a:spcBef>
                <a:spcPts val="800"/>
              </a:spcBef>
              <a:spcAft>
                <a:spcPts val="800"/>
              </a:spcAft>
            </a:pPr>
            <a:r>
              <a:rPr lang="en-CA" sz="3600" dirty="0"/>
              <a:t>The role of advocacy</a:t>
            </a:r>
          </a:p>
          <a:p>
            <a:pPr lvl="1">
              <a:spcBef>
                <a:spcPts val="800"/>
              </a:spcBef>
              <a:spcAft>
                <a:spcPts val="800"/>
              </a:spcAft>
            </a:pPr>
            <a:r>
              <a:rPr lang="en-CA" sz="3600" dirty="0" err="1"/>
              <a:t>Segregational</a:t>
            </a:r>
            <a:r>
              <a:rPr lang="en-CA" sz="3600" dirty="0"/>
              <a:t>-belief system</a:t>
            </a:r>
          </a:p>
          <a:p>
            <a:pPr lvl="1"/>
            <a:endParaRPr lang="fr-CA" dirty="0"/>
          </a:p>
          <a:p>
            <a:pPr lvl="1"/>
            <a:endParaRPr lang="en-US" sz="3600" dirty="0"/>
          </a:p>
          <a:p>
            <a:pPr lvl="1"/>
            <a:endParaRPr lang="en-US" sz="3400" dirty="0"/>
          </a:p>
        </p:txBody>
      </p:sp>
      <p:pic>
        <p:nvPicPr>
          <p:cNvPr id="6" name="Picture 2" descr="A wrecking ball knocking down a part of a wall. Copyright is http://jesusgilhernandez.com/2013/01/10/removing-barriers/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345706"/>
            <a:ext cx="2376264" cy="1507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1982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7B59F-D63B-4DF2-8647-20A8DA6F981F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753" y="188640"/>
            <a:ext cx="9036495" cy="710952"/>
          </a:xfrm>
        </p:spPr>
        <p:txBody>
          <a:bodyPr>
            <a:noAutofit/>
          </a:bodyPr>
          <a:lstStyle/>
          <a:p>
            <a:pPr algn="ctr">
              <a:lnSpc>
                <a:spcPts val="3600"/>
              </a:lnSpc>
            </a:pPr>
            <a:r>
              <a:rPr lang="en-US" dirty="0">
                <a:effectLst/>
              </a:rPr>
              <a:t>Timing Things Right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35605" y="1412776"/>
            <a:ext cx="8872791" cy="4479787"/>
          </a:xfrm>
          <a:prstGeom prst="rect">
            <a:avLst/>
          </a:prstGeom>
        </p:spPr>
        <p:txBody>
          <a:bodyPr/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75000"/>
                </a:schemeClr>
              </a:buClr>
              <a:buSzPct val="75000"/>
              <a:buFont typeface="Wingdings 2" pitchFamily="18" charset="2"/>
              <a:buChar char="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39763" indent="-2460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75000"/>
                </a:schemeClr>
              </a:buClr>
              <a:buSzPct val="75000"/>
              <a:buFont typeface="Wingdings 2" pitchFamily="18" charset="2"/>
              <a:buChar char="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-2460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75000"/>
                </a:schemeClr>
              </a:buClr>
              <a:buSzPct val="75000"/>
              <a:buFont typeface="Wingdings 2" pitchFamily="18" charset="2"/>
              <a:buChar char="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187450" indent="-2095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75000"/>
                </a:schemeClr>
              </a:buClr>
              <a:buSzPct val="75000"/>
              <a:buFont typeface="Wingdings 2" pitchFamily="18" charset="2"/>
              <a:buChar char="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462088" indent="-2095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75000"/>
                </a:schemeClr>
              </a:buClr>
              <a:buSzPct val="75000"/>
              <a:buFont typeface="Wingdings 2" pitchFamily="18" charset="2"/>
              <a:buChar char="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760" lvl="1" indent="-365760">
              <a:spcBef>
                <a:spcPts val="800"/>
              </a:spcBef>
              <a:spcAft>
                <a:spcPts val="800"/>
              </a:spcAft>
              <a:buClr>
                <a:srgbClr val="0033CC"/>
              </a:buClr>
            </a:pPr>
            <a:r>
              <a:rPr lang="en-US" sz="36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Before: design phase </a:t>
            </a:r>
          </a:p>
          <a:p>
            <a:pPr marL="630936" lvl="5" indent="-352425">
              <a:spcBef>
                <a:spcPts val="800"/>
              </a:spcBef>
              <a:spcAft>
                <a:spcPts val="800"/>
              </a:spcAft>
              <a:buClr>
                <a:srgbClr val="0033CC"/>
              </a:buClr>
            </a:pPr>
            <a:r>
              <a:rPr lang="en-US" sz="32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Facility planning, procurement</a:t>
            </a:r>
          </a:p>
          <a:p>
            <a:pPr marL="365760" lvl="1" indent="-365760">
              <a:spcBef>
                <a:spcPts val="800"/>
              </a:spcBef>
              <a:spcAft>
                <a:spcPts val="800"/>
              </a:spcAft>
              <a:buClr>
                <a:srgbClr val="0033CC"/>
              </a:buClr>
            </a:pPr>
            <a:r>
              <a:rPr lang="en-US" sz="36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During: action phase</a:t>
            </a:r>
          </a:p>
          <a:p>
            <a:pPr marL="630936" lvl="5" indent="-352425">
              <a:spcBef>
                <a:spcPts val="800"/>
              </a:spcBef>
              <a:spcAft>
                <a:spcPts val="800"/>
              </a:spcAft>
              <a:buClr>
                <a:srgbClr val="0033CC"/>
              </a:buClr>
            </a:pPr>
            <a:r>
              <a:rPr lang="en-US" sz="32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Communication, silo crossing</a:t>
            </a:r>
          </a:p>
          <a:p>
            <a:pPr marL="365760" lvl="1" indent="-365760">
              <a:spcBef>
                <a:spcPts val="800"/>
              </a:spcBef>
              <a:spcAft>
                <a:spcPts val="800"/>
              </a:spcAft>
              <a:buClr>
                <a:srgbClr val="0033CC"/>
              </a:buClr>
            </a:pPr>
            <a:r>
              <a:rPr lang="en-US" sz="36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After: review phase</a:t>
            </a:r>
          </a:p>
          <a:p>
            <a:pPr marL="630936" lvl="2" indent="-352425">
              <a:spcBef>
                <a:spcPts val="800"/>
              </a:spcBef>
              <a:spcAft>
                <a:spcPts val="800"/>
              </a:spcAft>
              <a:buClr>
                <a:srgbClr val="0033CC"/>
              </a:buClr>
            </a:pPr>
            <a:r>
              <a:rPr lang="en-US" sz="36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Assessment, research</a:t>
            </a:r>
          </a:p>
        </p:txBody>
      </p:sp>
      <p:pic>
        <p:nvPicPr>
          <p:cNvPr id="2050" name="Picture 2" descr="Alarm clock with timing is everything written beside it. Copyright is https://aeroleads.com/blog/best-cold-email-subject-line/aeroleads-subject-line-good-timing/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437112"/>
            <a:ext cx="2683956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15979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/>
              <a:pPr>
                <a:defRPr/>
              </a:pPr>
              <a:t>7</a:t>
            </a:fld>
            <a:endParaRPr lang="fr-FR" alt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684213"/>
          </a:xfrm>
        </p:spPr>
        <p:txBody>
          <a:bodyPr/>
          <a:lstStyle/>
          <a:p>
            <a:br>
              <a:rPr lang="en-CA" sz="3600" dirty="0"/>
            </a:br>
            <a:br>
              <a:rPr lang="en-CA" sz="3600" dirty="0"/>
            </a:br>
            <a:r>
              <a:rPr lang="en-CA" sz="3600" dirty="0"/>
              <a:t>Questions for Future </a:t>
            </a:r>
            <a:br>
              <a:rPr lang="en-CA" sz="3600" dirty="0"/>
            </a:br>
            <a:r>
              <a:rPr lang="en-CA" sz="3600" dirty="0"/>
              <a:t>Research &amp; Practice</a:t>
            </a:r>
            <a:endParaRPr lang="fr-CA" sz="36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CA" dirty="0">
                <a:solidFill>
                  <a:schemeClr val="tx1"/>
                </a:solidFill>
              </a:rPr>
              <a:t>How to manage and communicate with all necessary stakeholders</a:t>
            </a:r>
            <a:r>
              <a:rPr lang="fr-CA" dirty="0">
                <a:solidFill>
                  <a:schemeClr val="tx1"/>
                </a:solidFill>
              </a:rPr>
              <a:t>?</a:t>
            </a:r>
            <a:endParaRPr lang="en-CA" dirty="0">
              <a:solidFill>
                <a:schemeClr val="tx1"/>
              </a:solidFill>
            </a:endParaRPr>
          </a:p>
          <a:p>
            <a:pPr lvl="1">
              <a:spcBef>
                <a:spcPts val="1200"/>
              </a:spcBef>
            </a:pPr>
            <a:r>
              <a:rPr lang="en-CA" dirty="0">
                <a:solidFill>
                  <a:schemeClr val="tx1"/>
                </a:solidFill>
              </a:rPr>
              <a:t>Who is being left out?</a:t>
            </a:r>
            <a:endParaRPr lang="fr-CA" dirty="0">
              <a:solidFill>
                <a:schemeClr val="tx1"/>
              </a:solidFill>
            </a:endParaRPr>
          </a:p>
          <a:p>
            <a:pPr lvl="1">
              <a:spcBef>
                <a:spcPts val="1200"/>
              </a:spcBef>
            </a:pPr>
            <a:r>
              <a:rPr lang="en-CA" dirty="0">
                <a:solidFill>
                  <a:schemeClr val="tx1"/>
                </a:solidFill>
              </a:rPr>
              <a:t>What factors motivate engagement? </a:t>
            </a:r>
          </a:p>
          <a:p>
            <a:pPr lvl="1">
              <a:spcBef>
                <a:spcPts val="1200"/>
              </a:spcBef>
            </a:pPr>
            <a:r>
              <a:rPr lang="en-CA" dirty="0">
                <a:solidFill>
                  <a:schemeClr val="tx1"/>
                </a:solidFill>
              </a:rPr>
              <a:t>Why are some stakeholders hard to engage?</a:t>
            </a:r>
          </a:p>
          <a:p>
            <a:pPr marL="0" indent="0">
              <a:buNone/>
            </a:pPr>
            <a:endParaRPr lang="fr-CA" dirty="0"/>
          </a:p>
        </p:txBody>
      </p:sp>
      <p:pic>
        <p:nvPicPr>
          <p:cNvPr id="6" name="Picture 2" descr="Bonshommes travaillant ensemble pour compléter un casse-tête.&#10;Droits d'auteur : https://www.riskassur-hebdo.com/doc/assos2302.jpg&#10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1849" y="4372269"/>
            <a:ext cx="2664296" cy="1785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84754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/>
              <a:pPr>
                <a:defRPr/>
              </a:pPr>
              <a:t>8</a:t>
            </a:fld>
            <a:endParaRPr lang="fr-FR" alt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684213"/>
          </a:xfrm>
        </p:spPr>
        <p:txBody>
          <a:bodyPr/>
          <a:lstStyle/>
          <a:p>
            <a:r>
              <a:rPr lang="en-CA" sz="3600" dirty="0"/>
              <a:t>Questions for Future </a:t>
            </a:r>
            <a:br>
              <a:rPr lang="en-CA" sz="3600" dirty="0"/>
            </a:br>
            <a:r>
              <a:rPr lang="en-CA" sz="3600" dirty="0"/>
              <a:t>Research &amp; Practice</a:t>
            </a:r>
            <a:endParaRPr lang="fr-CA" sz="36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251520" y="1268760"/>
            <a:ext cx="8892480" cy="4888200"/>
          </a:xfrm>
        </p:spPr>
        <p:txBody>
          <a:bodyPr/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sz="3500" dirty="0">
                <a:solidFill>
                  <a:schemeClr val="tx1"/>
                </a:solidFill>
              </a:rPr>
              <a:t>How to implement measures of progress?</a:t>
            </a:r>
          </a:p>
          <a:p>
            <a:pPr>
              <a:spcBef>
                <a:spcPts val="1200"/>
              </a:spcBef>
            </a:pPr>
            <a:r>
              <a:rPr lang="en-CA" dirty="0">
                <a:solidFill>
                  <a:schemeClr val="tx1"/>
                </a:solidFill>
              </a:rPr>
              <a:t>What are exemplary practices? </a:t>
            </a:r>
          </a:p>
          <a:p>
            <a:pPr>
              <a:spcBef>
                <a:spcPts val="1200"/>
              </a:spcBef>
            </a:pPr>
            <a:r>
              <a:rPr lang="en-CA" dirty="0">
                <a:solidFill>
                  <a:schemeClr val="tx1"/>
                </a:solidFill>
              </a:rPr>
              <a:t>Where do special-interest groups fit? </a:t>
            </a:r>
          </a:p>
          <a:p>
            <a:pPr>
              <a:spcBef>
                <a:spcPts val="1200"/>
              </a:spcBef>
            </a:pPr>
            <a:r>
              <a:rPr lang="en-CA" dirty="0">
                <a:solidFill>
                  <a:schemeClr val="tx1"/>
                </a:solidFill>
              </a:rPr>
              <a:t>What roles do legal action and funding play?</a:t>
            </a:r>
            <a:endParaRPr lang="fr-CA" dirty="0">
              <a:solidFill>
                <a:schemeClr val="tx1"/>
              </a:solidFill>
            </a:endParaRPr>
          </a:p>
        </p:txBody>
      </p:sp>
      <p:pic>
        <p:nvPicPr>
          <p:cNvPr id="3074" name="Picture 2" descr="A magnifying glass highlighting words such as questions, poll, investigations, problem, etc... Copyright is https://usatodayhss.com/2018/recruiting-column-10-questions-a-college-coach-might-ask-yo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509120"/>
            <a:ext cx="2762250" cy="1657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56644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4"/>
          <p:cNvSpPr txBox="1">
            <a:spLocks noGrp="1"/>
          </p:cNvSpPr>
          <p:nvPr>
            <p:ph type="sldNum" idx="4294967295"/>
          </p:nvPr>
        </p:nvSpPr>
        <p:spPr>
          <a:xfrm>
            <a:off x="8629650" y="6353175"/>
            <a:ext cx="514350" cy="38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 dirty="0"/>
          </a:p>
        </p:txBody>
      </p:sp>
      <p:sp>
        <p:nvSpPr>
          <p:cNvPr id="192" name="Google Shape;192;p24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684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Thank You, Merci, Questions?</a:t>
            </a:r>
            <a:endParaRPr dirty="0"/>
          </a:p>
        </p:txBody>
      </p:sp>
      <p:pic>
        <p:nvPicPr>
          <p:cNvPr id="193" name="Google Shape;193;p24" descr="Thank you written in several including English, French, Spanish and German. Cpoyright is http://pulse-coaching.com/wp-content/uploads/2015/02/merci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67645" y="2204864"/>
            <a:ext cx="6408711" cy="28048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94551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rgbClr val="0033CC"/>
              </a:buClr>
              <a:buSzPct val="110000"/>
              <a:buFont typeface="Arial" charset="0"/>
              <a:buChar char="•"/>
              <a:defRPr sz="3600">
                <a:solidFill>
                  <a:srgbClr val="072C62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ts val="500"/>
              </a:spcBef>
              <a:buClr>
                <a:srgbClr val="0033CC"/>
              </a:buClr>
              <a:buSzPct val="110000"/>
              <a:buFont typeface="Arial" charset="0"/>
              <a:buChar char="•"/>
              <a:defRPr sz="3400">
                <a:solidFill>
                  <a:srgbClr val="072C62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ts val="500"/>
              </a:spcBef>
              <a:buClr>
                <a:srgbClr val="0033CC"/>
              </a:buClr>
              <a:buSzPct val="110000"/>
              <a:buFont typeface="Arial" charset="0"/>
              <a:buChar char="•"/>
              <a:defRPr sz="3200">
                <a:solidFill>
                  <a:srgbClr val="072C62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ts val="400"/>
              </a:spcBef>
              <a:buClr>
                <a:srgbClr val="0033CC"/>
              </a:buClr>
              <a:buSzPct val="110000"/>
              <a:buFont typeface="Arial" charset="0"/>
              <a:buChar char="•"/>
              <a:defRPr sz="3000">
                <a:solidFill>
                  <a:srgbClr val="072C62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ts val="300"/>
              </a:spcBef>
              <a:buClr>
                <a:srgbClr val="0033CC"/>
              </a:buClr>
              <a:buSzPct val="110000"/>
              <a:buFont typeface="Arial" charset="0"/>
              <a:buChar char="•"/>
              <a:defRPr sz="2800">
                <a:solidFill>
                  <a:srgbClr val="072C62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>
                <a:solidFill>
                  <a:srgbClr val="072C62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>
                <a:solidFill>
                  <a:srgbClr val="072C62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>
                <a:solidFill>
                  <a:srgbClr val="072C62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>
                <a:solidFill>
                  <a:srgbClr val="072C62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624E992-7B71-419F-89A6-CF04C5782A62}" type="slidenum">
              <a:rPr lang="fr-CA" altLang="en-US" sz="1400">
                <a:solidFill>
                  <a:srgbClr val="0033CC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fr-CA" altLang="en-US" sz="1400">
              <a:solidFill>
                <a:srgbClr val="0033CC"/>
              </a:solidFill>
            </a:endParaRPr>
          </a:p>
        </p:txBody>
      </p:sp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684213"/>
          </a:xfrm>
        </p:spPr>
        <p:txBody>
          <a:bodyPr/>
          <a:lstStyle/>
          <a:p>
            <a:r>
              <a:rPr lang="en-US" altLang="en-US" dirty="0">
                <a:latin typeface="Arial" charset="0"/>
                <a:cs typeface="Arial" charset="0"/>
              </a:rPr>
              <a:t>Contact Information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285875"/>
            <a:ext cx="8784976" cy="4879975"/>
          </a:xfrm>
        </p:spPr>
        <p:txBody>
          <a:bodyPr>
            <a:noAutofit/>
          </a:bodyPr>
          <a:lstStyle/>
          <a:p>
            <a:pPr marL="492125" lvl="1" indent="-492125">
              <a:spcBef>
                <a:spcPts val="14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rgbClr val="ACCBF9">
                    <a:lumMod val="25000"/>
                  </a:srgbClr>
                </a:solidFill>
              </a:rPr>
              <a:t>Laura King</a:t>
            </a:r>
          </a:p>
          <a:p>
            <a:pPr marL="492125" lvl="1" indent="-34925">
              <a:spcBef>
                <a:spcPts val="1400"/>
              </a:spcBef>
              <a:spcAft>
                <a:spcPts val="0"/>
              </a:spcAft>
              <a:buNone/>
              <a:defRPr/>
            </a:pPr>
            <a:r>
              <a:rPr lang="en-US" sz="2800" u="sng" dirty="0">
                <a:solidFill>
                  <a:srgbClr val="0033CC"/>
                </a:solidFill>
                <a:hlinkClick r:id="rId3"/>
              </a:rPr>
              <a:t>laura.king@claurendeau.qc.ca</a:t>
            </a:r>
            <a:endParaRPr lang="en-US" sz="2800" dirty="0">
              <a:solidFill>
                <a:schemeClr val="bg2">
                  <a:lumMod val="25000"/>
                </a:schemeClr>
              </a:solidFill>
            </a:endParaRPr>
          </a:p>
          <a:p>
            <a:pPr marL="457200" lvl="1" indent="-457200">
              <a:spcBef>
                <a:spcPts val="14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chemeClr val="bg2">
                    <a:lumMod val="25000"/>
                  </a:schemeClr>
                </a:solidFill>
              </a:rPr>
              <a:t>Catherine Fichten</a:t>
            </a:r>
          </a:p>
          <a:p>
            <a:pPr marL="492125" lvl="1" indent="26988">
              <a:spcBef>
                <a:spcPts val="1400"/>
              </a:spcBef>
              <a:spcAft>
                <a:spcPts val="0"/>
              </a:spcAft>
              <a:buNone/>
              <a:defRPr/>
            </a:pPr>
            <a:r>
              <a:rPr lang="en-US" sz="2800" u="sng" dirty="0">
                <a:solidFill>
                  <a:srgbClr val="0033CC"/>
                </a:solidFill>
                <a:hlinkClick r:id="rId4"/>
              </a:rPr>
              <a:t>cfichten@dawsoncollege.qc.ca</a:t>
            </a:r>
            <a:endParaRPr lang="en-US" sz="2800" u="sng" dirty="0">
              <a:solidFill>
                <a:srgbClr val="0033CC"/>
              </a:solidFill>
            </a:endParaRPr>
          </a:p>
          <a:p>
            <a:pPr marL="492125" lvl="0" indent="-492125">
              <a:spcBef>
                <a:spcPts val="14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rgbClr val="ACCBF9">
                    <a:lumMod val="25000"/>
                  </a:srgbClr>
                </a:solidFill>
              </a:rPr>
              <a:t>Alice Havel</a:t>
            </a:r>
          </a:p>
          <a:p>
            <a:pPr marL="492125" lvl="1" indent="-34925">
              <a:spcBef>
                <a:spcPts val="1400"/>
              </a:spcBef>
              <a:spcAft>
                <a:spcPts val="0"/>
              </a:spcAft>
              <a:buNone/>
              <a:defRPr/>
            </a:pPr>
            <a:r>
              <a:rPr lang="en-US" sz="2800" u="sng" dirty="0">
                <a:solidFill>
                  <a:srgbClr val="ACCBF9">
                    <a:lumMod val="25000"/>
                  </a:srgbClr>
                </a:solidFill>
                <a:hlinkClick r:id="rId5"/>
              </a:rPr>
              <a:t>ahavel@dawsoncollege.qc.ca</a:t>
            </a:r>
            <a:endParaRPr lang="en-US" sz="2800" dirty="0">
              <a:solidFill>
                <a:schemeClr val="bg2">
                  <a:lumMod val="25000"/>
                </a:schemeClr>
              </a:solidFill>
            </a:endParaRPr>
          </a:p>
          <a:p>
            <a:pPr marL="492125" lvl="0" indent="-492125">
              <a:spcBef>
                <a:spcPts val="14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rgbClr val="ACCBF9">
                    <a:lumMod val="25000"/>
                  </a:srgbClr>
                </a:solidFill>
              </a:rPr>
              <a:t>Adaptech Research Network</a:t>
            </a:r>
          </a:p>
          <a:p>
            <a:pPr marL="492125" lvl="1" indent="22225">
              <a:spcBef>
                <a:spcPts val="1400"/>
              </a:spcBef>
              <a:spcAft>
                <a:spcPts val="0"/>
              </a:spcAft>
              <a:buNone/>
              <a:defRPr/>
            </a:pPr>
            <a:r>
              <a:rPr lang="en-US" sz="2800" u="sng" dirty="0">
                <a:solidFill>
                  <a:srgbClr val="ACCBF9">
                    <a:lumMod val="25000"/>
                  </a:srgbClr>
                </a:solidFill>
                <a:hlinkClick r:id="rId6"/>
              </a:rPr>
              <a:t>www.adaptech.org</a:t>
            </a:r>
            <a:endParaRPr lang="en-US" sz="2800" u="sng" dirty="0">
              <a:solidFill>
                <a:srgbClr val="ACCBF9">
                  <a:lumMod val="25000"/>
                </a:srgbClr>
              </a:solidFill>
            </a:endParaRPr>
          </a:p>
          <a:p>
            <a:pPr marL="357188" lvl="1" inden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endParaRPr lang="en-US" sz="2800" u="sng" dirty="0">
              <a:solidFill>
                <a:srgbClr val="0033CC"/>
              </a:solidFill>
            </a:endParaRPr>
          </a:p>
          <a:p>
            <a:pPr marL="357188" lvl="1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800" u="sng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e">
  <a:themeElements>
    <a:clrScheme name="Custom 1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0000CC"/>
      </a:hlink>
      <a:folHlink>
        <a:srgbClr val="002060"/>
      </a:folHlink>
    </a:clrScheme>
    <a:fontScheme name="Origine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16431</TotalTime>
  <Words>301</Words>
  <Application>Microsoft Office PowerPoint</Application>
  <PresentationFormat>On-screen Show (4:3)</PresentationFormat>
  <Paragraphs>79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Bookman Old Style</vt:lpstr>
      <vt:lpstr>Gill Sans MT</vt:lpstr>
      <vt:lpstr>Tahoma</vt:lpstr>
      <vt:lpstr>Times New Roman</vt:lpstr>
      <vt:lpstr>Wingdings 2</vt:lpstr>
      <vt:lpstr>Wingdings 3</vt:lpstr>
      <vt:lpstr>Origine</vt:lpstr>
      <vt:lpstr>More than meets the eye: Engaging Stakeholders</vt:lpstr>
      <vt:lpstr>Guiding Question</vt:lpstr>
      <vt:lpstr>Stakeholders in Abundance</vt:lpstr>
      <vt:lpstr>From Which Direction?</vt:lpstr>
      <vt:lpstr> Part of the Equation </vt:lpstr>
      <vt:lpstr>Timing Things Right</vt:lpstr>
      <vt:lpstr>  Questions for Future  Research &amp; Practice</vt:lpstr>
      <vt:lpstr>Questions for Future  Research &amp; Practice</vt:lpstr>
      <vt:lpstr>Thank You, Merci, Questions?</vt:lpstr>
      <vt:lpstr>Contact Information </vt:lpstr>
    </vt:vector>
  </TitlesOfParts>
  <Company>TRADINTEK - Services linguistiques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TRA6053 - Méthodologie et outils de la localisation II</dc:title>
  <dc:creator>Christian Mayer</dc:creator>
  <cp:lastModifiedBy>Catherine S. Fichten, Dr.</cp:lastModifiedBy>
  <cp:revision>826</cp:revision>
  <cp:lastPrinted>2018-03-02T21:11:06Z</cp:lastPrinted>
  <dcterms:created xsi:type="dcterms:W3CDTF">2002-08-29T15:31:57Z</dcterms:created>
  <dcterms:modified xsi:type="dcterms:W3CDTF">2021-05-16T23:12:09Z</dcterms:modified>
</cp:coreProperties>
</file>